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21"/>
  </p:notesMasterIdLst>
  <p:handoutMasterIdLst>
    <p:handoutMasterId r:id="rId22"/>
  </p:handoutMasterIdLst>
  <p:sldIdLst>
    <p:sldId id="256" r:id="rId2"/>
    <p:sldId id="257" r:id="rId3"/>
    <p:sldId id="258" r:id="rId4"/>
    <p:sldId id="307" r:id="rId5"/>
    <p:sldId id="259" r:id="rId6"/>
    <p:sldId id="260" r:id="rId7"/>
    <p:sldId id="301" r:id="rId8"/>
    <p:sldId id="298" r:id="rId9"/>
    <p:sldId id="332" r:id="rId10"/>
    <p:sldId id="327" r:id="rId11"/>
    <p:sldId id="325" r:id="rId12"/>
    <p:sldId id="328" r:id="rId13"/>
    <p:sldId id="329" r:id="rId14"/>
    <p:sldId id="303" r:id="rId15"/>
    <p:sldId id="330" r:id="rId16"/>
    <p:sldId id="316" r:id="rId17"/>
    <p:sldId id="279" r:id="rId18"/>
    <p:sldId id="331" r:id="rId19"/>
    <p:sldId id="280" r:id="rId20"/>
  </p:sldIdLst>
  <p:sldSz cx="9144000" cy="6858000" type="screen4x3"/>
  <p:notesSz cx="6834188" cy="9979025"/>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0099FF"/>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4" autoAdjust="0"/>
    <p:restoredTop sz="67672" autoAdjust="0"/>
  </p:normalViewPr>
  <p:slideViewPr>
    <p:cSldViewPr>
      <p:cViewPr>
        <p:scale>
          <a:sx n="50" d="100"/>
          <a:sy n="50" d="100"/>
        </p:scale>
        <p:origin x="-1854" y="-78"/>
      </p:cViewPr>
      <p:guideLst>
        <p:guide orient="horz" pos="2160"/>
        <p:guide pos="2880"/>
      </p:guideLst>
    </p:cSldViewPr>
  </p:slideViewPr>
  <p:outlineViewPr>
    <p:cViewPr>
      <p:scale>
        <a:sx n="33" d="100"/>
        <a:sy n="33" d="100"/>
      </p:scale>
      <p:origin x="0" y="345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62275" cy="500063"/>
          </a:xfrm>
          <a:prstGeom prst="rect">
            <a:avLst/>
          </a:prstGeom>
          <a:noFill/>
          <a:ln w="9525">
            <a:noFill/>
            <a:miter lim="800000"/>
            <a:headEnd/>
            <a:tailEnd/>
          </a:ln>
        </p:spPr>
        <p:txBody>
          <a:bodyPr vert="horz" wrap="square" lIns="92098" tIns="46049" rIns="92098" bIns="46049" numCol="1" anchor="t" anchorCtr="0" compatLnSpc="1">
            <a:prstTxWarp prst="textNoShape">
              <a:avLst/>
            </a:prstTxWarp>
          </a:bodyPr>
          <a:lstStyle>
            <a:lvl1pPr defTabSz="920750">
              <a:defRPr sz="1200">
                <a:latin typeface="Arial" pitchFamily="34" charset="0"/>
              </a:defRPr>
            </a:lvl1pPr>
          </a:lstStyle>
          <a:p>
            <a:pPr>
              <a:defRPr/>
            </a:pPr>
            <a:endParaRPr lang="pl-PL"/>
          </a:p>
        </p:txBody>
      </p:sp>
      <p:sp>
        <p:nvSpPr>
          <p:cNvPr id="54275" name="Rectangle 3"/>
          <p:cNvSpPr>
            <a:spLocks noGrp="1" noChangeArrowheads="1"/>
          </p:cNvSpPr>
          <p:nvPr>
            <p:ph type="dt" sz="quarter" idx="1"/>
          </p:nvPr>
        </p:nvSpPr>
        <p:spPr bwMode="auto">
          <a:xfrm>
            <a:off x="3870325" y="0"/>
            <a:ext cx="2962275" cy="500063"/>
          </a:xfrm>
          <a:prstGeom prst="rect">
            <a:avLst/>
          </a:prstGeom>
          <a:noFill/>
          <a:ln w="9525">
            <a:noFill/>
            <a:miter lim="800000"/>
            <a:headEnd/>
            <a:tailEnd/>
          </a:ln>
        </p:spPr>
        <p:txBody>
          <a:bodyPr vert="horz" wrap="square" lIns="92098" tIns="46049" rIns="92098" bIns="46049" numCol="1" anchor="t" anchorCtr="0" compatLnSpc="1">
            <a:prstTxWarp prst="textNoShape">
              <a:avLst/>
            </a:prstTxWarp>
          </a:bodyPr>
          <a:lstStyle>
            <a:lvl1pPr algn="r" defTabSz="920750">
              <a:defRPr sz="1200">
                <a:latin typeface="Arial" pitchFamily="34" charset="0"/>
              </a:defRPr>
            </a:lvl1pPr>
          </a:lstStyle>
          <a:p>
            <a:pPr>
              <a:defRPr/>
            </a:pPr>
            <a:endParaRPr lang="pl-PL"/>
          </a:p>
        </p:txBody>
      </p:sp>
      <p:sp>
        <p:nvSpPr>
          <p:cNvPr id="54276" name="Rectangle 4"/>
          <p:cNvSpPr>
            <a:spLocks noGrp="1" noChangeArrowheads="1"/>
          </p:cNvSpPr>
          <p:nvPr>
            <p:ph type="ftr" sz="quarter" idx="2"/>
          </p:nvPr>
        </p:nvSpPr>
        <p:spPr bwMode="auto">
          <a:xfrm>
            <a:off x="0" y="9477375"/>
            <a:ext cx="2962275" cy="500063"/>
          </a:xfrm>
          <a:prstGeom prst="rect">
            <a:avLst/>
          </a:prstGeom>
          <a:noFill/>
          <a:ln w="9525">
            <a:noFill/>
            <a:miter lim="800000"/>
            <a:headEnd/>
            <a:tailEnd/>
          </a:ln>
        </p:spPr>
        <p:txBody>
          <a:bodyPr vert="horz" wrap="square" lIns="92098" tIns="46049" rIns="92098" bIns="46049" numCol="1" anchor="b" anchorCtr="0" compatLnSpc="1">
            <a:prstTxWarp prst="textNoShape">
              <a:avLst/>
            </a:prstTxWarp>
          </a:bodyPr>
          <a:lstStyle>
            <a:lvl1pPr defTabSz="920750">
              <a:defRPr sz="1200">
                <a:latin typeface="Arial" pitchFamily="34" charset="0"/>
              </a:defRPr>
            </a:lvl1pPr>
          </a:lstStyle>
          <a:p>
            <a:pPr>
              <a:defRPr/>
            </a:pPr>
            <a:endParaRPr lang="pl-PL"/>
          </a:p>
        </p:txBody>
      </p:sp>
      <p:sp>
        <p:nvSpPr>
          <p:cNvPr id="54277" name="Rectangle 5"/>
          <p:cNvSpPr>
            <a:spLocks noGrp="1" noChangeArrowheads="1"/>
          </p:cNvSpPr>
          <p:nvPr>
            <p:ph type="sldNum" sz="quarter" idx="3"/>
          </p:nvPr>
        </p:nvSpPr>
        <p:spPr bwMode="auto">
          <a:xfrm>
            <a:off x="3870325" y="9477375"/>
            <a:ext cx="2962275" cy="500063"/>
          </a:xfrm>
          <a:prstGeom prst="rect">
            <a:avLst/>
          </a:prstGeom>
          <a:noFill/>
          <a:ln w="9525">
            <a:noFill/>
            <a:miter lim="800000"/>
            <a:headEnd/>
            <a:tailEnd/>
          </a:ln>
        </p:spPr>
        <p:txBody>
          <a:bodyPr vert="horz" wrap="square" lIns="92098" tIns="46049" rIns="92098" bIns="46049" numCol="1" anchor="b" anchorCtr="0" compatLnSpc="1">
            <a:prstTxWarp prst="textNoShape">
              <a:avLst/>
            </a:prstTxWarp>
          </a:bodyPr>
          <a:lstStyle>
            <a:lvl1pPr algn="r" defTabSz="920750">
              <a:defRPr sz="1200">
                <a:latin typeface="Arial" pitchFamily="34" charset="0"/>
              </a:defRPr>
            </a:lvl1pPr>
          </a:lstStyle>
          <a:p>
            <a:pPr>
              <a:defRPr/>
            </a:pPr>
            <a:fld id="{70423820-0B07-44A0-B241-5D2238F9DE89}" type="slidenum">
              <a:rPr lang="pl-PL"/>
              <a:pPr>
                <a:defRPr/>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62275" cy="500063"/>
          </a:xfrm>
          <a:prstGeom prst="rect">
            <a:avLst/>
          </a:prstGeom>
          <a:noFill/>
          <a:ln w="9525">
            <a:noFill/>
            <a:miter lim="800000"/>
            <a:headEnd/>
            <a:tailEnd/>
          </a:ln>
        </p:spPr>
        <p:txBody>
          <a:bodyPr vert="horz" wrap="square" lIns="92098" tIns="46049" rIns="92098" bIns="46049" numCol="1" anchor="t" anchorCtr="0" compatLnSpc="1">
            <a:prstTxWarp prst="textNoShape">
              <a:avLst/>
            </a:prstTxWarp>
          </a:bodyPr>
          <a:lstStyle>
            <a:lvl1pPr defTabSz="920750">
              <a:defRPr sz="1200">
                <a:latin typeface="Arial" pitchFamily="34" charset="0"/>
              </a:defRPr>
            </a:lvl1pPr>
          </a:lstStyle>
          <a:p>
            <a:pPr>
              <a:defRPr/>
            </a:pPr>
            <a:endParaRPr lang="pl-PL"/>
          </a:p>
        </p:txBody>
      </p:sp>
      <p:sp>
        <p:nvSpPr>
          <p:cNvPr id="60419" name="Rectangle 3"/>
          <p:cNvSpPr>
            <a:spLocks noGrp="1" noChangeArrowheads="1"/>
          </p:cNvSpPr>
          <p:nvPr>
            <p:ph type="dt" idx="1"/>
          </p:nvPr>
        </p:nvSpPr>
        <p:spPr bwMode="auto">
          <a:xfrm>
            <a:off x="3870325" y="0"/>
            <a:ext cx="2962275" cy="500063"/>
          </a:xfrm>
          <a:prstGeom prst="rect">
            <a:avLst/>
          </a:prstGeom>
          <a:noFill/>
          <a:ln w="9525">
            <a:noFill/>
            <a:miter lim="800000"/>
            <a:headEnd/>
            <a:tailEnd/>
          </a:ln>
        </p:spPr>
        <p:txBody>
          <a:bodyPr vert="horz" wrap="square" lIns="92098" tIns="46049" rIns="92098" bIns="46049" numCol="1" anchor="t" anchorCtr="0" compatLnSpc="1">
            <a:prstTxWarp prst="textNoShape">
              <a:avLst/>
            </a:prstTxWarp>
          </a:bodyPr>
          <a:lstStyle>
            <a:lvl1pPr algn="r" defTabSz="920750">
              <a:defRPr sz="1200">
                <a:latin typeface="Arial" pitchFamily="34" charset="0"/>
              </a:defRPr>
            </a:lvl1pPr>
          </a:lstStyle>
          <a:p>
            <a:pPr>
              <a:defRPr/>
            </a:pPr>
            <a:endParaRPr lang="pl-PL"/>
          </a:p>
        </p:txBody>
      </p:sp>
      <p:sp>
        <p:nvSpPr>
          <p:cNvPr id="22532" name="Rectangle 4"/>
          <p:cNvSpPr>
            <a:spLocks noGrp="1" noRot="1" noChangeAspect="1" noChangeArrowheads="1" noTextEdit="1"/>
          </p:cNvSpPr>
          <p:nvPr>
            <p:ph type="sldImg" idx="2"/>
          </p:nvPr>
        </p:nvSpPr>
        <p:spPr bwMode="auto">
          <a:xfrm>
            <a:off x="922338" y="747713"/>
            <a:ext cx="4989512" cy="3741737"/>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684213" y="4740275"/>
            <a:ext cx="5465762" cy="4491038"/>
          </a:xfrm>
          <a:prstGeom prst="rect">
            <a:avLst/>
          </a:prstGeom>
          <a:noFill/>
          <a:ln w="9525">
            <a:noFill/>
            <a:miter lim="800000"/>
            <a:headEnd/>
            <a:tailEnd/>
          </a:ln>
        </p:spPr>
        <p:txBody>
          <a:bodyPr vert="horz" wrap="square" lIns="92098" tIns="46049" rIns="92098" bIns="46049"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0422" name="Rectangle 6"/>
          <p:cNvSpPr>
            <a:spLocks noGrp="1" noChangeArrowheads="1"/>
          </p:cNvSpPr>
          <p:nvPr>
            <p:ph type="ftr" sz="quarter" idx="4"/>
          </p:nvPr>
        </p:nvSpPr>
        <p:spPr bwMode="auto">
          <a:xfrm>
            <a:off x="0" y="9477375"/>
            <a:ext cx="2962275" cy="500063"/>
          </a:xfrm>
          <a:prstGeom prst="rect">
            <a:avLst/>
          </a:prstGeom>
          <a:noFill/>
          <a:ln w="9525">
            <a:noFill/>
            <a:miter lim="800000"/>
            <a:headEnd/>
            <a:tailEnd/>
          </a:ln>
        </p:spPr>
        <p:txBody>
          <a:bodyPr vert="horz" wrap="square" lIns="92098" tIns="46049" rIns="92098" bIns="46049" numCol="1" anchor="b" anchorCtr="0" compatLnSpc="1">
            <a:prstTxWarp prst="textNoShape">
              <a:avLst/>
            </a:prstTxWarp>
          </a:bodyPr>
          <a:lstStyle>
            <a:lvl1pPr defTabSz="920750">
              <a:defRPr sz="1200">
                <a:latin typeface="Arial" pitchFamily="34" charset="0"/>
              </a:defRPr>
            </a:lvl1pPr>
          </a:lstStyle>
          <a:p>
            <a:pPr>
              <a:defRPr/>
            </a:pPr>
            <a:endParaRPr lang="pl-PL"/>
          </a:p>
        </p:txBody>
      </p:sp>
      <p:sp>
        <p:nvSpPr>
          <p:cNvPr id="60423" name="Rectangle 7"/>
          <p:cNvSpPr>
            <a:spLocks noGrp="1" noChangeArrowheads="1"/>
          </p:cNvSpPr>
          <p:nvPr>
            <p:ph type="sldNum" sz="quarter" idx="5"/>
          </p:nvPr>
        </p:nvSpPr>
        <p:spPr bwMode="auto">
          <a:xfrm>
            <a:off x="3870325" y="9477375"/>
            <a:ext cx="2962275" cy="500063"/>
          </a:xfrm>
          <a:prstGeom prst="rect">
            <a:avLst/>
          </a:prstGeom>
          <a:noFill/>
          <a:ln w="9525">
            <a:noFill/>
            <a:miter lim="800000"/>
            <a:headEnd/>
            <a:tailEnd/>
          </a:ln>
        </p:spPr>
        <p:txBody>
          <a:bodyPr vert="horz" wrap="square" lIns="92098" tIns="46049" rIns="92098" bIns="46049" numCol="1" anchor="b" anchorCtr="0" compatLnSpc="1">
            <a:prstTxWarp prst="textNoShape">
              <a:avLst/>
            </a:prstTxWarp>
          </a:bodyPr>
          <a:lstStyle>
            <a:lvl1pPr algn="r" defTabSz="920750">
              <a:defRPr sz="1200">
                <a:latin typeface="Arial" pitchFamily="34" charset="0"/>
              </a:defRPr>
            </a:lvl1pPr>
          </a:lstStyle>
          <a:p>
            <a:pPr>
              <a:defRPr/>
            </a:pPr>
            <a:fld id="{E58A1F97-92C8-49AC-A92C-68E237699616}"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obrazu slajdu 1"/>
          <p:cNvSpPr>
            <a:spLocks noGrp="1" noRot="1" noChangeAspect="1" noTextEdit="1"/>
          </p:cNvSpPr>
          <p:nvPr>
            <p:ph type="sldImg"/>
          </p:nvPr>
        </p:nvSpPr>
        <p:spPr>
          <a:ln/>
        </p:spPr>
      </p:sp>
      <p:sp>
        <p:nvSpPr>
          <p:cNvPr id="23555" name="Symbol zastępczy notatek 2"/>
          <p:cNvSpPr>
            <a:spLocks noGrp="1"/>
          </p:cNvSpPr>
          <p:nvPr>
            <p:ph type="body" idx="1"/>
          </p:nvPr>
        </p:nvSpPr>
        <p:spPr>
          <a:noFill/>
          <a:ln/>
        </p:spPr>
        <p:txBody>
          <a:bodyPr/>
          <a:lstStyle/>
          <a:p>
            <a:r>
              <a:rPr lang="en-US" altLang="pl-PL" smtClean="0"/>
              <a:t>Ladies and Gentlemen. My name is Fabian Żok and I will try to present to you the part of the research, which was carried out under the frame of the project funded by the National Center for Science. </a:t>
            </a:r>
            <a:endParaRPr lang="pl-PL" altLang="pl-PL" smtClean="0"/>
          </a:p>
          <a:p>
            <a:r>
              <a:rPr lang="en-US" altLang="pl-PL" smtClean="0"/>
              <a:t>The research included an analysis of the Impact of the heat treatment on the properties and structure of the bimetal zirconium and carbon steel made by ​​explosive welding technology. </a:t>
            </a:r>
            <a:endParaRPr lang="pl-PL" altLang="pl-PL" smtClean="0"/>
          </a:p>
          <a:p>
            <a:r>
              <a:rPr lang="en-US" altLang="pl-PL" smtClean="0"/>
              <a:t>Co-authors of the work are Professor Henry Paul from the Institute of Metallurgy and Materials Science in Krakow, and Dr Mariusz Prażmowski from the Technical University of Opole </a:t>
            </a:r>
            <a:endParaRPr lang="pl-PL" altLang="pl-PL" smtClean="0"/>
          </a:p>
        </p:txBody>
      </p:sp>
      <p:sp>
        <p:nvSpPr>
          <p:cNvPr id="23556" name="Symbol zastępczy numeru slajdu 3"/>
          <p:cNvSpPr>
            <a:spLocks noGrp="1"/>
          </p:cNvSpPr>
          <p:nvPr>
            <p:ph type="sldNum" sz="quarter" idx="5"/>
          </p:nvPr>
        </p:nvSpPr>
        <p:spPr>
          <a:noFill/>
        </p:spPr>
        <p:txBody>
          <a:bodyPr/>
          <a:lstStyle/>
          <a:p>
            <a:fld id="{96D06AE7-36C2-429C-BE7D-E4DA8D18DF18}" type="slidenum">
              <a:rPr lang="pl-PL" altLang="pl-PL" smtClean="0">
                <a:latin typeface="Arial" charset="0"/>
              </a:rPr>
              <a:pPr/>
              <a:t>1</a:t>
            </a:fld>
            <a:endParaRPr lang="pl-PL" altLang="pl-PL"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obrazu slajdu 1"/>
          <p:cNvSpPr>
            <a:spLocks noGrp="1" noRot="1" noChangeAspect="1" noTextEdit="1"/>
          </p:cNvSpPr>
          <p:nvPr>
            <p:ph type="sldImg"/>
          </p:nvPr>
        </p:nvSpPr>
        <p:spPr>
          <a:ln/>
        </p:spPr>
      </p:sp>
      <p:sp>
        <p:nvSpPr>
          <p:cNvPr id="32771" name="Symbol zastępczy notatek 2"/>
          <p:cNvSpPr>
            <a:spLocks noGrp="1"/>
          </p:cNvSpPr>
          <p:nvPr>
            <p:ph type="body" idx="1"/>
          </p:nvPr>
        </p:nvSpPr>
        <p:spPr>
          <a:noFill/>
          <a:ln/>
        </p:spPr>
        <p:txBody>
          <a:bodyPr/>
          <a:lstStyle/>
          <a:p>
            <a:r>
              <a:rPr lang="en-US" altLang="pl-PL" smtClean="0"/>
              <a:t>The next step of research was to conduct heat treatment of analyzed bimetallic systems and determination of its effect on mechanical properties. Selection of heat treatment parameters for cladding materials is not simple, because we have two different materials with different properties. Its selection, notably is based on trials carried out in a wider range of temperature and determination of material properties for each of these temperatures.</a:t>
            </a:r>
            <a:endParaRPr lang="pl-PL" altLang="pl-PL" smtClean="0"/>
          </a:p>
          <a:p>
            <a:r>
              <a:rPr lang="en-US" altLang="pl-PL" smtClean="0"/>
              <a:t>In the frame of realized work, performed heat treatments over the samples in the range of temperature, from 400 to 700 degrees Celsius, which was increasing by every 50 degrees. Holding time was 60 minutes. The material in the condition after cladding and after heat treatment was controlled for micro-hardness in the bond zone</a:t>
            </a:r>
            <a:r>
              <a:rPr lang="pl-PL" altLang="pl-PL" smtClean="0"/>
              <a:t> </a:t>
            </a:r>
            <a:r>
              <a:rPr lang="en-US" altLang="pl-PL" smtClean="0"/>
              <a:t>in order to determine changes of strengthening in this area. The largest changes were observed in the distances about 0.5 mm from the border of joint. Average results are shown on the graph. Red continuous line indicates the optimal temperature of 600 degrees, at which the steel and zirconium show a steady decreasing of strengthening.</a:t>
            </a:r>
            <a:endParaRPr lang="pl-PL" altLang="pl-PL" smtClean="0"/>
          </a:p>
          <a:p>
            <a:endParaRPr lang="pl-PL" altLang="pl-PL" smtClean="0"/>
          </a:p>
        </p:txBody>
      </p:sp>
      <p:sp>
        <p:nvSpPr>
          <p:cNvPr id="32772" name="Symbol zastępczy numeru slajdu 3"/>
          <p:cNvSpPr>
            <a:spLocks noGrp="1"/>
          </p:cNvSpPr>
          <p:nvPr>
            <p:ph type="sldNum" sz="quarter" idx="5"/>
          </p:nvPr>
        </p:nvSpPr>
        <p:spPr>
          <a:noFill/>
        </p:spPr>
        <p:txBody>
          <a:bodyPr/>
          <a:lstStyle/>
          <a:p>
            <a:fld id="{D4756364-5564-4080-A88D-EDBA51E435CB}" type="slidenum">
              <a:rPr lang="pl-PL" altLang="pl-PL" smtClean="0">
                <a:latin typeface="Arial" charset="0"/>
              </a:rPr>
              <a:pPr/>
              <a:t>10</a:t>
            </a:fld>
            <a:endParaRPr lang="pl-PL" altLang="pl-PL"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obrazu slajdu 1"/>
          <p:cNvSpPr>
            <a:spLocks noGrp="1" noRot="1" noChangeAspect="1" noTextEdit="1"/>
          </p:cNvSpPr>
          <p:nvPr>
            <p:ph type="sldImg"/>
          </p:nvPr>
        </p:nvSpPr>
        <p:spPr>
          <a:ln/>
        </p:spPr>
      </p:sp>
      <p:sp>
        <p:nvSpPr>
          <p:cNvPr id="33795" name="Symbol zastępczy notatek 2"/>
          <p:cNvSpPr>
            <a:spLocks noGrp="1"/>
          </p:cNvSpPr>
          <p:nvPr>
            <p:ph type="body" idx="1"/>
          </p:nvPr>
        </p:nvSpPr>
        <p:spPr>
          <a:noFill/>
          <a:ln/>
        </p:spPr>
        <p:txBody>
          <a:bodyPr/>
          <a:lstStyle/>
          <a:p>
            <a:r>
              <a:rPr lang="en-US" altLang="pl-PL" smtClean="0"/>
              <a:t>For the analyzed cases of stress-relief annealing at various temperatures, was performed tensile tests, from which average results are reported on the slide. Basis of the graph analysis, it can be concluded that the optimum processing temperature is in the range between 550-600 degrees Celsius. In this range, </a:t>
            </a:r>
            <a:r>
              <a:rPr lang="pl-PL" altLang="pl-PL" smtClean="0"/>
              <a:t>a decrease in strength compared to the strength of the output cladding element was 20%.</a:t>
            </a:r>
          </a:p>
          <a:p>
            <a:endParaRPr lang="pl-PL" altLang="pl-PL" smtClean="0"/>
          </a:p>
        </p:txBody>
      </p:sp>
      <p:sp>
        <p:nvSpPr>
          <p:cNvPr id="33796" name="Symbol zastępczy numeru slajdu 3"/>
          <p:cNvSpPr>
            <a:spLocks noGrp="1"/>
          </p:cNvSpPr>
          <p:nvPr>
            <p:ph type="sldNum" sz="quarter" idx="5"/>
          </p:nvPr>
        </p:nvSpPr>
        <p:spPr>
          <a:noFill/>
        </p:spPr>
        <p:txBody>
          <a:bodyPr/>
          <a:lstStyle/>
          <a:p>
            <a:fld id="{524C8DB9-9F06-46FD-B856-4853BE81F2FE}" type="slidenum">
              <a:rPr lang="pl-PL" altLang="pl-PL" smtClean="0">
                <a:latin typeface="Arial" charset="0"/>
              </a:rPr>
              <a:pPr/>
              <a:t>11</a:t>
            </a:fld>
            <a:endParaRPr lang="pl-PL" altLang="pl-PL"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ymbol zastępczy obrazu slajdu 1"/>
          <p:cNvSpPr>
            <a:spLocks noGrp="1" noRot="1" noChangeAspect="1" noTextEdit="1"/>
          </p:cNvSpPr>
          <p:nvPr>
            <p:ph type="sldImg"/>
          </p:nvPr>
        </p:nvSpPr>
        <p:spPr>
          <a:ln/>
        </p:spPr>
      </p:sp>
      <p:sp>
        <p:nvSpPr>
          <p:cNvPr id="34819" name="Symbol zastępczy notatek 2"/>
          <p:cNvSpPr>
            <a:spLocks noGrp="1"/>
          </p:cNvSpPr>
          <p:nvPr>
            <p:ph type="body" idx="1"/>
          </p:nvPr>
        </p:nvSpPr>
        <p:spPr>
          <a:noFill/>
          <a:ln/>
        </p:spPr>
        <p:txBody>
          <a:bodyPr/>
          <a:lstStyle/>
          <a:p>
            <a:r>
              <a:rPr lang="en-US" altLang="pl-PL" smtClean="0"/>
              <a:t>Basis on the performed analysis of the results of tests, adopted parameters and heat treatment stages as illustrated on following slide. Stage I ......</a:t>
            </a:r>
            <a:endParaRPr lang="pl-PL" altLang="pl-PL" smtClean="0"/>
          </a:p>
          <a:p>
            <a:endParaRPr lang="pl-PL" altLang="pl-PL" smtClean="0"/>
          </a:p>
        </p:txBody>
      </p:sp>
      <p:sp>
        <p:nvSpPr>
          <p:cNvPr id="34820" name="Symbol zastępczy numeru slajdu 3"/>
          <p:cNvSpPr>
            <a:spLocks noGrp="1"/>
          </p:cNvSpPr>
          <p:nvPr>
            <p:ph type="sldNum" sz="quarter" idx="5"/>
          </p:nvPr>
        </p:nvSpPr>
        <p:spPr>
          <a:noFill/>
        </p:spPr>
        <p:txBody>
          <a:bodyPr/>
          <a:lstStyle/>
          <a:p>
            <a:fld id="{FF7C2B8C-045E-4AEE-99D9-482966285FFD}" type="slidenum">
              <a:rPr lang="pl-PL" altLang="pl-PL" smtClean="0">
                <a:latin typeface="Arial" charset="0"/>
              </a:rPr>
              <a:pPr/>
              <a:t>12</a:t>
            </a:fld>
            <a:endParaRPr lang="pl-PL" altLang="pl-PL"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obrazu slajdu 1"/>
          <p:cNvSpPr>
            <a:spLocks noGrp="1" noRot="1" noChangeAspect="1" noTextEdit="1"/>
          </p:cNvSpPr>
          <p:nvPr>
            <p:ph type="sldImg"/>
          </p:nvPr>
        </p:nvSpPr>
        <p:spPr>
          <a:ln/>
        </p:spPr>
      </p:sp>
      <p:sp>
        <p:nvSpPr>
          <p:cNvPr id="35843" name="Symbol zastępczy notatek 2"/>
          <p:cNvSpPr>
            <a:spLocks noGrp="1"/>
          </p:cNvSpPr>
          <p:nvPr>
            <p:ph type="body" idx="1"/>
          </p:nvPr>
        </p:nvSpPr>
        <p:spPr>
          <a:ln/>
          <a:extLst>
            <a:ext uri="{909E8E84-426E-40DD-AFC4-6F175D3DCCD1}"/>
            <a:ext uri="{91240B29-F687-4F45-9708-019B960494DF}"/>
          </a:extLst>
        </p:spPr>
        <p:txBody>
          <a:bodyPr/>
          <a:lstStyle/>
          <a:p>
            <a:pPr>
              <a:defRPr/>
            </a:pPr>
            <a:r>
              <a:rPr lang="en-US" dirty="0" smtClean="0"/>
              <a:t>For all the analyzed systems after stress-relief annealing were performed mechanical property tests, the same as for materials in condition after cladding only. The results of obtained mechanical tests opposed with results obtained on bimetal before heat treatment and shown in the graph. The dotted line on the graph runs mechanical property changes of the samples are comparable to heat treated samples with the course prior to treatment.</a:t>
            </a:r>
            <a:endParaRPr lang="pl-PL" dirty="0" smtClean="0"/>
          </a:p>
          <a:p>
            <a:pPr>
              <a:defRPr/>
            </a:pPr>
            <a:r>
              <a:rPr lang="en-US" dirty="0" smtClean="0"/>
              <a:t>Basis on the analysis of the obtained results it can be concluded that the heat treatment process has a significant impact on tensile strength and ram strength but slight for shear strength. Considering tensile strength (</a:t>
            </a:r>
            <a:r>
              <a:rPr lang="en-US" dirty="0" err="1" smtClean="0"/>
              <a:t>Rm</a:t>
            </a:r>
            <a:r>
              <a:rPr lang="en-US" dirty="0" smtClean="0"/>
              <a:t>) heat treatment caused reduction for ca. 30% of strength for the samples with the smallest (0.5</a:t>
            </a:r>
            <a:r>
              <a:rPr lang="pl-PL" dirty="0" smtClean="0"/>
              <a:t>μ</a:t>
            </a:r>
            <a:r>
              <a:rPr lang="en-US" dirty="0" smtClean="0"/>
              <a:t>m) and the maximum acceptable (10um) share of melted layer.</a:t>
            </a:r>
            <a:endParaRPr lang="pl-PL" dirty="0" smtClean="0"/>
          </a:p>
          <a:p>
            <a:pPr>
              <a:defRPr/>
            </a:pPr>
            <a:r>
              <a:rPr lang="en-US" dirty="0" smtClean="0"/>
              <a:t>For sample 1.6vD tensile strength (</a:t>
            </a:r>
            <a:r>
              <a:rPr lang="en-US" dirty="0" err="1" smtClean="0"/>
              <a:t>Rm</a:t>
            </a:r>
            <a:r>
              <a:rPr lang="en-US" dirty="0" smtClean="0"/>
              <a:t>) after heat treatment was reduced for 10%, in relation to the sample in initial condition. The opposite trend was observed at ram test (Ro). The strength of the sample, where</a:t>
            </a:r>
            <a:r>
              <a:rPr lang="en-US" strike="sngStrike" dirty="0" smtClean="0"/>
              <a:t> </a:t>
            </a:r>
            <a:r>
              <a:rPr lang="en-US" dirty="0" smtClean="0"/>
              <a:t>melted areas occurred in the bond zone (1.3vD, 1.6vD) decreased for ca. 30%. For the sample without </a:t>
            </a:r>
            <a:r>
              <a:rPr lang="en-US" dirty="0" err="1" smtClean="0"/>
              <a:t>meltings</a:t>
            </a:r>
            <a:r>
              <a:rPr lang="en-US" dirty="0" smtClean="0"/>
              <a:t> reduction was 15% in relation to the bimetal before heat treatment. Considering shear test (Rs) were observed a small reduction of strength for approximately 10%. In all analyzed cases, the samples after heat treatment were destroyed in the joint.</a:t>
            </a:r>
            <a:endParaRPr lang="pl-PL" dirty="0" smtClean="0"/>
          </a:p>
          <a:p>
            <a:pPr>
              <a:defRPr/>
            </a:pPr>
            <a:r>
              <a:rPr lang="en-US" dirty="0" smtClean="0"/>
              <a:t>In all performed tests side bend specimens were bent through an angle of 180 °, and there were no cracks or </a:t>
            </a:r>
            <a:r>
              <a:rPr lang="en-US" dirty="0" err="1" smtClean="0"/>
              <a:t>delamination</a:t>
            </a:r>
            <a:r>
              <a:rPr lang="en-US" dirty="0" smtClean="0"/>
              <a:t>.</a:t>
            </a:r>
            <a:endParaRPr lang="pl-PL" dirty="0" smtClean="0"/>
          </a:p>
        </p:txBody>
      </p:sp>
      <p:sp>
        <p:nvSpPr>
          <p:cNvPr id="35844" name="Symbol zastępczy numeru slajdu 3"/>
          <p:cNvSpPr>
            <a:spLocks noGrp="1"/>
          </p:cNvSpPr>
          <p:nvPr>
            <p:ph type="sldNum" sz="quarter" idx="5"/>
          </p:nvPr>
        </p:nvSpPr>
        <p:spPr>
          <a:noFill/>
        </p:spPr>
        <p:txBody>
          <a:bodyPr/>
          <a:lstStyle/>
          <a:p>
            <a:fld id="{E960D88F-FFF9-49F2-B541-2A38E2FEE540}" type="slidenum">
              <a:rPr lang="pl-PL" altLang="pl-PL" smtClean="0">
                <a:latin typeface="Arial" charset="0"/>
              </a:rPr>
              <a:pPr/>
              <a:t>13</a:t>
            </a:fld>
            <a:endParaRPr lang="pl-PL" altLang="pl-PL"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a:ln/>
        </p:spPr>
      </p:sp>
      <p:sp>
        <p:nvSpPr>
          <p:cNvPr id="36867" name="Symbol zastępczy notatek 2"/>
          <p:cNvSpPr>
            <a:spLocks noGrp="1"/>
          </p:cNvSpPr>
          <p:nvPr>
            <p:ph type="body" idx="1"/>
          </p:nvPr>
        </p:nvSpPr>
        <p:spPr>
          <a:ln/>
          <a:extLst>
            <a:ext uri="{909E8E84-426E-40DD-AFC4-6F175D3DCCD1}"/>
            <a:ext uri="{91240B29-F687-4F45-9708-019B960494DF}"/>
          </a:extLst>
        </p:spPr>
        <p:txBody>
          <a:bodyPr/>
          <a:lstStyle/>
          <a:p>
            <a:pPr>
              <a:defRPr/>
            </a:pPr>
            <a:r>
              <a:rPr lang="en-US" dirty="0" smtClean="0"/>
              <a:t>The analysis of changes of strengthening was performed basis on the systematic measurements of micro-hardness with a load of 50G. Measurement was made for materials in the initial condition and after heat treatment on the entire cross-section of the cladding element and in the most strengthened bond zone, it means up to 0.5 mm from the border of bond.</a:t>
            </a:r>
            <a:endParaRPr lang="pl-PL" dirty="0" smtClean="0"/>
          </a:p>
          <a:p>
            <a:pPr>
              <a:defRPr/>
            </a:pPr>
            <a:r>
              <a:rPr lang="en-US" dirty="0" smtClean="0"/>
              <a:t>Analyzing changes in the steel strengthening as a result of the heat treatment carried out, it can be concluded that the greatest decline in hardness was observed directly on the border merger. In all </a:t>
            </a:r>
            <a:r>
              <a:rPr lang="en-US" dirty="0" smtClean="0"/>
              <a:t>analyzed</a:t>
            </a:r>
            <a:r>
              <a:rPr lang="pl-PL" dirty="0" smtClean="0"/>
              <a:t> </a:t>
            </a:r>
            <a:r>
              <a:rPr lang="en-US" dirty="0" smtClean="0"/>
              <a:t>cases, </a:t>
            </a:r>
            <a:r>
              <a:rPr lang="en-US" dirty="0" smtClean="0"/>
              <a:t>the results show the hardness measurements at a level close to the hardness of the steel before welding (about 175 HV0.05).</a:t>
            </a:r>
            <a:endParaRPr lang="pl-PL" dirty="0" smtClean="0"/>
          </a:p>
          <a:p>
            <a:pPr>
              <a:defRPr/>
            </a:pPr>
            <a:r>
              <a:rPr lang="en-US" dirty="0" smtClean="0"/>
              <a:t>For sample </a:t>
            </a:r>
            <a:r>
              <a:rPr lang="en-US" b="1" dirty="0" smtClean="0"/>
              <a:t>1.0vD</a:t>
            </a:r>
            <a:r>
              <a:rPr lang="en-US" dirty="0" smtClean="0"/>
              <a:t> 35% decrease was observed in hardness relative to the hardness upon bonding (Fig. 7a), while at a speed </a:t>
            </a:r>
            <a:r>
              <a:rPr lang="en-US" dirty="0" smtClean="0"/>
              <a:t>of</a:t>
            </a:r>
            <a:r>
              <a:rPr lang="pl-PL" dirty="0" smtClean="0"/>
              <a:t> </a:t>
            </a:r>
            <a:r>
              <a:rPr lang="en-US" b="1" dirty="0" smtClean="0"/>
              <a:t>1.3vD</a:t>
            </a:r>
            <a:r>
              <a:rPr lang="en-US" dirty="0" smtClean="0"/>
              <a:t> decrease </a:t>
            </a:r>
            <a:r>
              <a:rPr lang="en-US" dirty="0" smtClean="0"/>
              <a:t>of hardness </a:t>
            </a:r>
            <a:r>
              <a:rPr lang="en-US" dirty="0" smtClean="0"/>
              <a:t>approached </a:t>
            </a:r>
            <a:r>
              <a:rPr lang="en-US" dirty="0" smtClean="0"/>
              <a:t>45% (Fig. 7b). The biggest 'softening' of the material was approximately 20</a:t>
            </a:r>
            <a:r>
              <a:rPr lang="pl-PL" dirty="0" smtClean="0"/>
              <a:t>μ</a:t>
            </a:r>
            <a:r>
              <a:rPr lang="en-US" dirty="0" smtClean="0"/>
              <a:t>m from the edge of the bi-metal connections made ​​at the highest velocity of detonation (</a:t>
            </a:r>
            <a:r>
              <a:rPr lang="en-US" b="1" dirty="0" smtClean="0"/>
              <a:t>1.6vD</a:t>
            </a:r>
            <a:r>
              <a:rPr lang="en-US" dirty="0" smtClean="0"/>
              <a:t>), by as much as 50% compared to the hardness, the same distance, the state of the </a:t>
            </a:r>
            <a:r>
              <a:rPr lang="en-US" dirty="0" err="1" smtClean="0"/>
              <a:t>symphysis</a:t>
            </a:r>
            <a:r>
              <a:rPr lang="en-US" dirty="0" smtClean="0"/>
              <a:t> (Fig. 7c) . </a:t>
            </a:r>
            <a:r>
              <a:rPr lang="en-US" dirty="0" smtClean="0"/>
              <a:t>Softened </a:t>
            </a:r>
            <a:r>
              <a:rPr lang="en-US" dirty="0" smtClean="0"/>
              <a:t>zone size in the base material corresponds to the values ​​in strengthening plates and output samples 1.0vD and 1.3vD is 80μm and 140μm respectively. The further away the strengthening stabilizes and is about 10% smaller than the strengthening of the state immediately after welding.</a:t>
            </a:r>
            <a:endParaRPr lang="pl-PL" dirty="0" smtClean="0"/>
          </a:p>
          <a:p>
            <a:pPr>
              <a:defRPr/>
            </a:pPr>
            <a:r>
              <a:rPr lang="en-US" dirty="0" smtClean="0"/>
              <a:t>For sample 1.6vD heat treated hardness stabilization was observed at the level of 230</a:t>
            </a:r>
            <a:r>
              <a:rPr lang="pl-PL" dirty="0" smtClean="0"/>
              <a:t> to</a:t>
            </a:r>
            <a:r>
              <a:rPr lang="en-US" dirty="0" smtClean="0"/>
              <a:t> 140 HV0.05 within Pm. In the case of zirconium was softening (hardness reduction) by about 35-45% compared to the state after bonding, practically throughout the analyzed area (up to 0.5mm from the edge of the connection). Hardness distribution over the entire cross </a:t>
            </a:r>
            <a:r>
              <a:rPr lang="en-US" dirty="0" err="1" smtClean="0"/>
              <a:t>cladded</a:t>
            </a:r>
            <a:r>
              <a:rPr lang="en-US" dirty="0" smtClean="0"/>
              <a:t> plate was similar for all cases analyzed and fluctuated in the range of 140-150 HV0.05.</a:t>
            </a:r>
            <a:endParaRPr lang="pl-PL" dirty="0" smtClean="0"/>
          </a:p>
          <a:p>
            <a:pPr>
              <a:defRPr/>
            </a:pPr>
            <a:r>
              <a:rPr lang="en-US" dirty="0" smtClean="0"/>
              <a:t>For a disc at the maximum velocity of detonation (1.6vD) obtained at the level of hardness 346HV0.05 and is approximately 16% higher than the hardness of a disc recorded at a speed 1.3vD (Fig. 7d). In the case of a detonation velocity 1.0vD </a:t>
            </a:r>
            <a:r>
              <a:rPr lang="en-US" dirty="0" err="1" smtClean="0"/>
              <a:t>microhardness</a:t>
            </a:r>
            <a:r>
              <a:rPr lang="en-US" dirty="0" smtClean="0"/>
              <a:t> reached 265HV0.05 (Fig. 7a and d), which showed a decrease by a further 13%.</a:t>
            </a:r>
            <a:endParaRPr lang="pl-PL" dirty="0" smtClean="0"/>
          </a:p>
          <a:p>
            <a:pPr>
              <a:defRPr/>
            </a:pPr>
            <a:r>
              <a:rPr lang="en-US" dirty="0" smtClean="0"/>
              <a:t>In the case of the material applied (</a:t>
            </a:r>
            <a:r>
              <a:rPr lang="en-US" dirty="0" err="1" smtClean="0"/>
              <a:t>Zr</a:t>
            </a:r>
            <a:r>
              <a:rPr lang="en-US" dirty="0" smtClean="0"/>
              <a:t>) in the immediate vicinity of the connection boundary hardness was approximately 230 HV0.05 irrespective of the velocity of detonation (Figure 7d). With increasing distance from the border of strengthening the connection drops and the case without a layer of melt</a:t>
            </a:r>
            <a:r>
              <a:rPr lang="pl-PL" dirty="0" err="1" smtClean="0"/>
              <a:t>ing</a:t>
            </a:r>
            <a:r>
              <a:rPr lang="en-US" dirty="0" smtClean="0"/>
              <a:t> (1.0vD) stabilizes at a distance of approximately 80μm and for 1.3vD within 140μm. </a:t>
            </a:r>
            <a:r>
              <a:rPr lang="en-US" b="1" dirty="0" smtClean="0">
                <a:solidFill>
                  <a:srgbClr val="FF0000"/>
                </a:solidFill>
              </a:rPr>
              <a:t>For the largest share of </a:t>
            </a:r>
            <a:r>
              <a:rPr lang="pl-PL" b="1" dirty="0" err="1" smtClean="0">
                <a:solidFill>
                  <a:srgbClr val="FF0000"/>
                </a:solidFill>
              </a:rPr>
              <a:t>meltings</a:t>
            </a:r>
            <a:r>
              <a:rPr lang="pl-PL" b="1" dirty="0" smtClean="0">
                <a:solidFill>
                  <a:srgbClr val="FF0000"/>
                </a:solidFill>
              </a:rPr>
              <a:t> </a:t>
            </a:r>
            <a:r>
              <a:rPr lang="en-US" b="1" dirty="0" smtClean="0">
                <a:solidFill>
                  <a:srgbClr val="FF0000"/>
                </a:solidFill>
              </a:rPr>
              <a:t>(velocity of detonation 1.6vD) has not reached a stable level over the measurement area (Fig. 7c, d).</a:t>
            </a:r>
            <a:endParaRPr lang="pl-PL" b="1" dirty="0" smtClean="0">
              <a:solidFill>
                <a:srgbClr val="FF0000"/>
              </a:solidFill>
            </a:endParaRPr>
          </a:p>
          <a:p>
            <a:pPr>
              <a:defRPr/>
            </a:pPr>
            <a:endParaRPr lang="pl-PL" altLang="pl-PL" dirty="0" smtClean="0">
              <a:latin typeface="Arial" pitchFamily="34" charset="0"/>
            </a:endParaRPr>
          </a:p>
          <a:p>
            <a:pPr>
              <a:defRPr/>
            </a:pPr>
            <a:endParaRPr lang="pl-PL" altLang="pl-PL" dirty="0" smtClean="0">
              <a:latin typeface="Arial" pitchFamily="34" charset="0"/>
            </a:endParaRPr>
          </a:p>
        </p:txBody>
      </p:sp>
      <p:sp>
        <p:nvSpPr>
          <p:cNvPr id="36868" name="Symbol zastępczy numeru slajdu 3"/>
          <p:cNvSpPr>
            <a:spLocks noGrp="1"/>
          </p:cNvSpPr>
          <p:nvPr>
            <p:ph type="sldNum" sz="quarter" idx="5"/>
          </p:nvPr>
        </p:nvSpPr>
        <p:spPr>
          <a:noFill/>
        </p:spPr>
        <p:txBody>
          <a:bodyPr/>
          <a:lstStyle/>
          <a:p>
            <a:fld id="{7077098E-72FF-4A04-B368-B4FB41D83175}" type="slidenum">
              <a:rPr lang="pl-PL" altLang="pl-PL" smtClean="0">
                <a:latin typeface="Arial" charset="0"/>
              </a:rPr>
              <a:pPr/>
              <a:t>14</a:t>
            </a:fld>
            <a:endParaRPr lang="pl-PL" altLang="pl-PL"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obrazu slajdu 1"/>
          <p:cNvSpPr>
            <a:spLocks noGrp="1" noRot="1" noChangeAspect="1" noTextEdit="1"/>
          </p:cNvSpPr>
          <p:nvPr>
            <p:ph type="sldImg"/>
          </p:nvPr>
        </p:nvSpPr>
        <p:spPr>
          <a:ln/>
        </p:spPr>
      </p:sp>
      <p:sp>
        <p:nvSpPr>
          <p:cNvPr id="37891" name="Symbol zastępczy notatek 2"/>
          <p:cNvSpPr>
            <a:spLocks noGrp="1"/>
          </p:cNvSpPr>
          <p:nvPr>
            <p:ph type="body" idx="1"/>
          </p:nvPr>
        </p:nvSpPr>
        <p:spPr>
          <a:noFill/>
          <a:ln/>
        </p:spPr>
        <p:txBody>
          <a:bodyPr/>
          <a:lstStyle/>
          <a:p>
            <a:r>
              <a:rPr lang="en-US" altLang="pl-PL" smtClean="0"/>
              <a:t>It is worth to pay the attention to the fact that, irrespective of the parameters of explosive welding process, after heat treatment hardness in the closest area to the  </a:t>
            </a:r>
            <a:r>
              <a:rPr lang="pl-PL" altLang="pl-PL" smtClean="0"/>
              <a:t>b</a:t>
            </a:r>
            <a:r>
              <a:rPr lang="en-US" altLang="pl-PL" smtClean="0"/>
              <a:t>order of bond about 20 microns for all cases is similar. This phenomenon occurs both in the base and the clad material. At these points were recorded value of 170 HV</a:t>
            </a:r>
            <a:r>
              <a:rPr lang="pl-PL" altLang="pl-PL" smtClean="0"/>
              <a:t> </a:t>
            </a:r>
            <a:r>
              <a:rPr lang="en-US" altLang="pl-PL" smtClean="0"/>
              <a:t>for steel and 140 HV for zirconium.</a:t>
            </a:r>
            <a:endParaRPr lang="pl-PL" altLang="pl-PL" smtClean="0"/>
          </a:p>
        </p:txBody>
      </p:sp>
      <p:sp>
        <p:nvSpPr>
          <p:cNvPr id="37892" name="Symbol zastępczy numeru slajdu 3"/>
          <p:cNvSpPr>
            <a:spLocks noGrp="1"/>
          </p:cNvSpPr>
          <p:nvPr>
            <p:ph type="sldNum" sz="quarter" idx="5"/>
          </p:nvPr>
        </p:nvSpPr>
        <p:spPr>
          <a:noFill/>
        </p:spPr>
        <p:txBody>
          <a:bodyPr/>
          <a:lstStyle/>
          <a:p>
            <a:fld id="{A74A641D-CBCE-4404-83D7-CD444BCD9BC5}" type="slidenum">
              <a:rPr lang="pl-PL" altLang="pl-PL" smtClean="0">
                <a:latin typeface="Arial" charset="0"/>
              </a:rPr>
              <a:pPr/>
              <a:t>15</a:t>
            </a:fld>
            <a:endParaRPr lang="pl-PL" altLang="pl-PL"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obrazu slajdu 1"/>
          <p:cNvSpPr>
            <a:spLocks noGrp="1" noRot="1" noChangeAspect="1" noTextEdit="1"/>
          </p:cNvSpPr>
          <p:nvPr>
            <p:ph type="sldImg"/>
          </p:nvPr>
        </p:nvSpPr>
        <p:spPr>
          <a:ln/>
        </p:spPr>
      </p:sp>
      <p:sp>
        <p:nvSpPr>
          <p:cNvPr id="38915" name="Symbol zastępczy notatek 2"/>
          <p:cNvSpPr>
            <a:spLocks noGrp="1"/>
          </p:cNvSpPr>
          <p:nvPr>
            <p:ph type="body" idx="1"/>
          </p:nvPr>
        </p:nvSpPr>
        <p:spPr>
          <a:noFill/>
          <a:ln/>
        </p:spPr>
        <p:txBody>
          <a:bodyPr/>
          <a:lstStyle/>
          <a:p>
            <a:r>
              <a:rPr lang="en-US" altLang="pl-PL" dirty="0" smtClean="0"/>
              <a:t>Structural observations of the joint area in materials in the initial condition showed a strong deformation in the direction of the detonation front. Strongly deformed structure is particularly clearly marked in the area of steel, where was observed an elongated ferrite grains. Additionally, in the area closest to the border of the joint, both in the steel and zirconium, a thin zone with strongly divided grains was identified. </a:t>
            </a:r>
            <a:endParaRPr lang="pl-PL" altLang="pl-PL" dirty="0" smtClean="0"/>
          </a:p>
          <a:p>
            <a:r>
              <a:rPr lang="en-US" altLang="pl-PL" dirty="0" smtClean="0"/>
              <a:t>Size of the strong fragmentation zone of the steel structure was approximately 3 micrometer and it was almost 3 times less than </a:t>
            </a:r>
            <a:r>
              <a:rPr lang="pl-PL" altLang="pl-PL" dirty="0" err="1" smtClean="0"/>
              <a:t>analogous</a:t>
            </a:r>
            <a:r>
              <a:rPr lang="pl-PL" altLang="pl-PL" dirty="0" smtClean="0"/>
              <a:t> </a:t>
            </a:r>
            <a:r>
              <a:rPr lang="en-US" altLang="pl-PL" dirty="0" smtClean="0"/>
              <a:t>area in the zirconium (about 10um). The use of heat treatment resulted in significant changes in the structure of the base material and clad material. In the analyzed area as shown in the next drawing can be identified </a:t>
            </a:r>
            <a:r>
              <a:rPr lang="en-US" altLang="pl-PL" b="1" dirty="0" err="1" smtClean="0"/>
              <a:t>equiaxed</a:t>
            </a:r>
            <a:r>
              <a:rPr lang="en-US" altLang="pl-PL" dirty="0" smtClean="0"/>
              <a:t> grains already in the nearest neighborhood to the border of joint, which indicates for complete </a:t>
            </a:r>
            <a:r>
              <a:rPr lang="en-US" altLang="pl-PL" dirty="0" err="1" smtClean="0"/>
              <a:t>recrystallization</a:t>
            </a:r>
            <a:r>
              <a:rPr lang="en-US" altLang="pl-PL" dirty="0" smtClean="0"/>
              <a:t> of deformed structure.</a:t>
            </a:r>
            <a:endParaRPr lang="pl-PL" altLang="pl-PL" dirty="0" smtClean="0"/>
          </a:p>
        </p:txBody>
      </p:sp>
      <p:sp>
        <p:nvSpPr>
          <p:cNvPr id="38916" name="Symbol zastępczy numeru slajdu 3"/>
          <p:cNvSpPr>
            <a:spLocks noGrp="1"/>
          </p:cNvSpPr>
          <p:nvPr>
            <p:ph type="sldNum" sz="quarter" idx="5"/>
          </p:nvPr>
        </p:nvSpPr>
        <p:spPr>
          <a:noFill/>
        </p:spPr>
        <p:txBody>
          <a:bodyPr/>
          <a:lstStyle/>
          <a:p>
            <a:fld id="{49ED6356-2927-4C79-BDDE-E81C6A502957}" type="slidenum">
              <a:rPr lang="pl-PL" altLang="pl-PL" smtClean="0">
                <a:latin typeface="Arial" charset="0"/>
              </a:rPr>
              <a:pPr/>
              <a:t>16</a:t>
            </a:fld>
            <a:endParaRPr lang="pl-PL" altLang="pl-PL"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obrazu slajdu 1"/>
          <p:cNvSpPr>
            <a:spLocks noGrp="1" noRot="1" noChangeAspect="1" noTextEdit="1"/>
          </p:cNvSpPr>
          <p:nvPr>
            <p:ph type="sldImg"/>
          </p:nvPr>
        </p:nvSpPr>
        <p:spPr>
          <a:ln/>
        </p:spPr>
      </p:sp>
      <p:sp>
        <p:nvSpPr>
          <p:cNvPr id="39939" name="Symbol zastępczy notatek 2"/>
          <p:cNvSpPr>
            <a:spLocks noGrp="1"/>
          </p:cNvSpPr>
          <p:nvPr>
            <p:ph type="body" idx="1"/>
          </p:nvPr>
        </p:nvSpPr>
        <p:spPr>
          <a:noFill/>
          <a:ln/>
        </p:spPr>
        <p:txBody>
          <a:bodyPr/>
          <a:lstStyle/>
          <a:p>
            <a:endParaRPr lang="pl-PL" altLang="pl-PL" smtClean="0"/>
          </a:p>
        </p:txBody>
      </p:sp>
      <p:sp>
        <p:nvSpPr>
          <p:cNvPr id="39940" name="Symbol zastępczy numeru slajdu 3"/>
          <p:cNvSpPr>
            <a:spLocks noGrp="1"/>
          </p:cNvSpPr>
          <p:nvPr>
            <p:ph type="sldNum" sz="quarter" idx="5"/>
          </p:nvPr>
        </p:nvSpPr>
        <p:spPr>
          <a:noFill/>
        </p:spPr>
        <p:txBody>
          <a:bodyPr/>
          <a:lstStyle/>
          <a:p>
            <a:fld id="{8F42D73A-924E-4D36-8E73-169A09C128E4}" type="slidenum">
              <a:rPr lang="pl-PL" altLang="pl-PL" smtClean="0">
                <a:latin typeface="Arial" charset="0"/>
              </a:rPr>
              <a:pPr/>
              <a:t>17</a:t>
            </a:fld>
            <a:endParaRPr lang="pl-PL" altLang="pl-PL"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obrazu slajdu 1"/>
          <p:cNvSpPr>
            <a:spLocks noGrp="1" noRot="1" noChangeAspect="1" noTextEdit="1"/>
          </p:cNvSpPr>
          <p:nvPr>
            <p:ph type="sldImg"/>
          </p:nvPr>
        </p:nvSpPr>
        <p:spPr>
          <a:ln/>
        </p:spPr>
      </p:sp>
      <p:sp>
        <p:nvSpPr>
          <p:cNvPr id="40963" name="Symbol zastępczy notatek 2"/>
          <p:cNvSpPr>
            <a:spLocks noGrp="1"/>
          </p:cNvSpPr>
          <p:nvPr>
            <p:ph type="body" idx="1"/>
          </p:nvPr>
        </p:nvSpPr>
        <p:spPr>
          <a:noFill/>
          <a:ln/>
        </p:spPr>
        <p:txBody>
          <a:bodyPr/>
          <a:lstStyle/>
          <a:p>
            <a:endParaRPr lang="pl-PL" altLang="pl-PL" smtClean="0"/>
          </a:p>
        </p:txBody>
      </p:sp>
      <p:sp>
        <p:nvSpPr>
          <p:cNvPr id="40964" name="Symbol zastępczy numeru slajdu 3"/>
          <p:cNvSpPr>
            <a:spLocks noGrp="1"/>
          </p:cNvSpPr>
          <p:nvPr>
            <p:ph type="sldNum" sz="quarter" idx="5"/>
          </p:nvPr>
        </p:nvSpPr>
        <p:spPr>
          <a:noFill/>
        </p:spPr>
        <p:txBody>
          <a:bodyPr/>
          <a:lstStyle/>
          <a:p>
            <a:fld id="{DE3183B0-82BA-4227-856D-B0A6A6D1D63E}" type="slidenum">
              <a:rPr lang="pl-PL" altLang="pl-PL" smtClean="0">
                <a:latin typeface="Arial" charset="0"/>
              </a:rPr>
              <a:pPr/>
              <a:t>18</a:t>
            </a:fld>
            <a:endParaRPr lang="pl-PL" altLang="pl-PL"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obrazu slajdu 1"/>
          <p:cNvSpPr>
            <a:spLocks noGrp="1" noRot="1" noChangeAspect="1" noTextEdit="1"/>
          </p:cNvSpPr>
          <p:nvPr>
            <p:ph type="sldImg"/>
          </p:nvPr>
        </p:nvSpPr>
        <p:spPr>
          <a:ln/>
        </p:spPr>
      </p:sp>
      <p:sp>
        <p:nvSpPr>
          <p:cNvPr id="41987" name="Symbol zastępczy notatek 2"/>
          <p:cNvSpPr>
            <a:spLocks noGrp="1"/>
          </p:cNvSpPr>
          <p:nvPr>
            <p:ph type="body" idx="1"/>
          </p:nvPr>
        </p:nvSpPr>
        <p:spPr>
          <a:noFill/>
          <a:ln/>
        </p:spPr>
        <p:txBody>
          <a:bodyPr/>
          <a:lstStyle/>
          <a:p>
            <a:endParaRPr lang="pl-PL" altLang="pl-PL" smtClean="0"/>
          </a:p>
        </p:txBody>
      </p:sp>
      <p:sp>
        <p:nvSpPr>
          <p:cNvPr id="41988" name="Symbol zastępczy numeru slajdu 3"/>
          <p:cNvSpPr>
            <a:spLocks noGrp="1"/>
          </p:cNvSpPr>
          <p:nvPr>
            <p:ph type="sldNum" sz="quarter" idx="5"/>
          </p:nvPr>
        </p:nvSpPr>
        <p:spPr>
          <a:noFill/>
        </p:spPr>
        <p:txBody>
          <a:bodyPr/>
          <a:lstStyle/>
          <a:p>
            <a:fld id="{85F542BB-A67F-4FE0-A395-D75D29EE58FB}" type="slidenum">
              <a:rPr lang="pl-PL" altLang="pl-PL" smtClean="0">
                <a:latin typeface="Arial" charset="0"/>
              </a:rPr>
              <a:pPr/>
              <a:t>19</a:t>
            </a:fld>
            <a:endParaRPr lang="pl-PL" altLang="pl-PL"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obrazu slajdu 1"/>
          <p:cNvSpPr>
            <a:spLocks noGrp="1" noRot="1" noChangeAspect="1" noTextEdit="1"/>
          </p:cNvSpPr>
          <p:nvPr>
            <p:ph type="sldImg"/>
          </p:nvPr>
        </p:nvSpPr>
        <p:spPr>
          <a:ln/>
        </p:spPr>
      </p:sp>
      <p:sp>
        <p:nvSpPr>
          <p:cNvPr id="24579" name="Symbol zastępczy notatek 2"/>
          <p:cNvSpPr>
            <a:spLocks noGrp="1"/>
          </p:cNvSpPr>
          <p:nvPr>
            <p:ph type="body" idx="1"/>
          </p:nvPr>
        </p:nvSpPr>
        <p:spPr>
          <a:ln/>
          <a:extLst>
            <a:ext uri="{909E8E84-426E-40DD-AFC4-6F175D3DCCD1}"/>
            <a:ext uri="{91240B29-F687-4F45-9708-019B960494DF}"/>
          </a:extLst>
        </p:spPr>
        <p:txBody>
          <a:bodyPr/>
          <a:lstStyle/>
          <a:p>
            <a:pPr>
              <a:defRPr/>
            </a:pPr>
            <a:r>
              <a:rPr lang="en-US" dirty="0" smtClean="0"/>
              <a:t>In the frame of the presented topic, I would like to briefly introduce you in </a:t>
            </a:r>
            <a:r>
              <a:rPr lang="en-US" dirty="0" smtClean="0"/>
              <a:t>the </a:t>
            </a:r>
            <a:r>
              <a:rPr lang="en-US" dirty="0" smtClean="0"/>
              <a:t>scope of the presented work, the results of the mechanical and structural tests, and finally the conclusions of the conducted observations and analysis. </a:t>
            </a:r>
            <a:endParaRPr lang="pl-PL" dirty="0"/>
          </a:p>
        </p:txBody>
      </p:sp>
      <p:sp>
        <p:nvSpPr>
          <p:cNvPr id="24580" name="Symbol zastępczy numeru slajdu 3"/>
          <p:cNvSpPr>
            <a:spLocks noGrp="1"/>
          </p:cNvSpPr>
          <p:nvPr>
            <p:ph type="sldNum" sz="quarter" idx="5"/>
          </p:nvPr>
        </p:nvSpPr>
        <p:spPr>
          <a:noFill/>
        </p:spPr>
        <p:txBody>
          <a:bodyPr/>
          <a:lstStyle/>
          <a:p>
            <a:fld id="{F2258D46-3B08-4ECC-A8D4-F5AA49F7438D}" type="slidenum">
              <a:rPr lang="pl-PL" altLang="pl-PL" smtClean="0">
                <a:latin typeface="Arial" charset="0"/>
              </a:rPr>
              <a:pPr/>
              <a:t>2</a:t>
            </a:fld>
            <a:endParaRPr lang="pl-PL" altLang="pl-PL"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obrazu slajdu 1"/>
          <p:cNvSpPr>
            <a:spLocks noGrp="1" noRot="1" noChangeAspect="1" noTextEdit="1"/>
          </p:cNvSpPr>
          <p:nvPr>
            <p:ph type="sldImg"/>
          </p:nvPr>
        </p:nvSpPr>
        <p:spPr>
          <a:ln/>
        </p:spPr>
      </p:sp>
      <p:sp>
        <p:nvSpPr>
          <p:cNvPr id="25603" name="Symbol zastępczy notatek 2"/>
          <p:cNvSpPr>
            <a:spLocks noGrp="1"/>
          </p:cNvSpPr>
          <p:nvPr>
            <p:ph type="body" idx="1"/>
          </p:nvPr>
        </p:nvSpPr>
        <p:spPr>
          <a:noFill/>
          <a:ln/>
        </p:spPr>
        <p:txBody>
          <a:bodyPr/>
          <a:lstStyle/>
          <a:p>
            <a:r>
              <a:rPr lang="en-US" altLang="pl-PL" smtClean="0"/>
              <a:t>Technological aspects of the explosive bonding are probably familiar to most of those present here, so I will not here go into the details. At this point I would just remind you that a permanent connection with the required mechanical properties are obtained as a result of collisions with sufficient speed, the applied clad plate on the basic. The cladding plate reaches the required acceleration as a result of the detonation of explosives on its ( the products of detonation of the explosive). </a:t>
            </a:r>
            <a:endParaRPr lang="pl-PL" altLang="pl-PL" smtClean="0"/>
          </a:p>
          <a:p>
            <a:r>
              <a:rPr lang="en-US" altLang="pl-PL" smtClean="0"/>
              <a:t>Energy collision, among others, determined by the initial distance between the engaging plates and detonation velocity (energy explosion). Unfortunately, the process of collision creates additional technological problems arising from the increase in stress and a strong deformation hardening</a:t>
            </a:r>
            <a:r>
              <a:rPr lang="pl-PL" altLang="pl-PL" smtClean="0"/>
              <a:t> of</a:t>
            </a:r>
            <a:r>
              <a:rPr lang="en-US" altLang="pl-PL" smtClean="0"/>
              <a:t> materials in the connection zone. This phenomenon causes a significant increase in the areas immediately adjacent the strengthening of the boundary connection. In addition, exceedance of the process, particularly detonation velocity, promotes the formation of brittle and hard layers which are melted in the bonding zone, which tend to crack.</a:t>
            </a:r>
            <a:endParaRPr lang="pl-PL" altLang="pl-PL" smtClean="0"/>
          </a:p>
        </p:txBody>
      </p:sp>
      <p:sp>
        <p:nvSpPr>
          <p:cNvPr id="25604" name="Symbol zastępczy numeru slajdu 3"/>
          <p:cNvSpPr>
            <a:spLocks noGrp="1"/>
          </p:cNvSpPr>
          <p:nvPr>
            <p:ph type="sldNum" sz="quarter" idx="5"/>
          </p:nvPr>
        </p:nvSpPr>
        <p:spPr>
          <a:noFill/>
        </p:spPr>
        <p:txBody>
          <a:bodyPr/>
          <a:lstStyle/>
          <a:p>
            <a:fld id="{8C69AFB0-F62A-4A06-B315-C508B3F94392}" type="slidenum">
              <a:rPr lang="pl-PL" altLang="pl-PL" smtClean="0">
                <a:latin typeface="Arial" charset="0"/>
              </a:rPr>
              <a:pPr/>
              <a:t>3</a:t>
            </a:fld>
            <a:endParaRPr lang="pl-PL" altLang="pl-PL"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obrazu slajdu 1"/>
          <p:cNvSpPr>
            <a:spLocks noGrp="1" noRot="1" noChangeAspect="1" noTextEdit="1"/>
          </p:cNvSpPr>
          <p:nvPr>
            <p:ph type="sldImg"/>
          </p:nvPr>
        </p:nvSpPr>
        <p:spPr>
          <a:ln/>
        </p:spPr>
      </p:sp>
      <p:sp>
        <p:nvSpPr>
          <p:cNvPr id="26627" name="Symbol zastępczy notatek 2"/>
          <p:cNvSpPr>
            <a:spLocks noGrp="1"/>
          </p:cNvSpPr>
          <p:nvPr>
            <p:ph type="body" idx="1"/>
          </p:nvPr>
        </p:nvSpPr>
        <p:spPr>
          <a:noFill/>
          <a:ln/>
        </p:spPr>
        <p:txBody>
          <a:bodyPr/>
          <a:lstStyle/>
          <a:p>
            <a:r>
              <a:rPr lang="en-US" altLang="pl-PL" dirty="0" smtClean="0"/>
              <a:t>The tensions and the strengthening of the bond zone significantly affect to the further processing of explosively welded materials, which includes: straightening, bending, welding, etc. In this case, an important issue in the production of cladding materials is the heat treatment. </a:t>
            </a:r>
            <a:endParaRPr lang="pl-PL" altLang="pl-PL" dirty="0" smtClean="0"/>
          </a:p>
          <a:p>
            <a:r>
              <a:rPr lang="en-US" altLang="pl-PL" dirty="0" smtClean="0"/>
              <a:t>The most important issue in the subject of heat treatment of the </a:t>
            </a:r>
            <a:r>
              <a:rPr lang="en-US" altLang="pl-PL" dirty="0" err="1" smtClean="0"/>
              <a:t>cladded</a:t>
            </a:r>
            <a:r>
              <a:rPr lang="en-US" altLang="pl-PL" dirty="0" smtClean="0"/>
              <a:t> materials, often with very different properties, is the selection of process parameters. It is conditioned mainly by the chemical composition of the bonded materials and dimensions of the elements, due to the possibility of its deformation during heating and cooling. </a:t>
            </a:r>
            <a:endParaRPr lang="pl-PL" altLang="pl-PL" dirty="0" smtClean="0"/>
          </a:p>
          <a:p>
            <a:endParaRPr lang="pl-PL" altLang="pl-PL" dirty="0" smtClean="0"/>
          </a:p>
        </p:txBody>
      </p:sp>
      <p:sp>
        <p:nvSpPr>
          <p:cNvPr id="26628" name="Symbol zastępczy numeru slajdu 3"/>
          <p:cNvSpPr>
            <a:spLocks noGrp="1"/>
          </p:cNvSpPr>
          <p:nvPr>
            <p:ph type="sldNum" sz="quarter" idx="5"/>
          </p:nvPr>
        </p:nvSpPr>
        <p:spPr>
          <a:noFill/>
        </p:spPr>
        <p:txBody>
          <a:bodyPr/>
          <a:lstStyle/>
          <a:p>
            <a:fld id="{4DA42998-3C36-468B-BEF2-2A2E246AC83E}" type="slidenum">
              <a:rPr lang="pl-PL" altLang="pl-PL" smtClean="0">
                <a:latin typeface="Arial" charset="0"/>
              </a:rPr>
              <a:pPr/>
              <a:t>4</a:t>
            </a:fld>
            <a:endParaRPr lang="pl-PL" altLang="pl-PL"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obrazu slajdu 1"/>
          <p:cNvSpPr>
            <a:spLocks noGrp="1" noRot="1" noChangeAspect="1" noTextEdit="1"/>
          </p:cNvSpPr>
          <p:nvPr>
            <p:ph type="sldImg"/>
          </p:nvPr>
        </p:nvSpPr>
        <p:spPr>
          <a:ln/>
        </p:spPr>
      </p:sp>
      <p:sp>
        <p:nvSpPr>
          <p:cNvPr id="27651" name="Symbol zastępczy notatek 2"/>
          <p:cNvSpPr>
            <a:spLocks noGrp="1"/>
          </p:cNvSpPr>
          <p:nvPr>
            <p:ph type="body" idx="1"/>
          </p:nvPr>
        </p:nvSpPr>
        <p:spPr>
          <a:noFill/>
          <a:ln/>
        </p:spPr>
        <p:txBody>
          <a:bodyPr/>
          <a:lstStyle/>
          <a:p>
            <a:endParaRPr lang="pl-PL" altLang="pl-PL" smtClean="0"/>
          </a:p>
        </p:txBody>
      </p:sp>
      <p:sp>
        <p:nvSpPr>
          <p:cNvPr id="27652" name="Symbol zastępczy numeru slajdu 3"/>
          <p:cNvSpPr>
            <a:spLocks noGrp="1"/>
          </p:cNvSpPr>
          <p:nvPr>
            <p:ph type="sldNum" sz="quarter" idx="5"/>
          </p:nvPr>
        </p:nvSpPr>
        <p:spPr>
          <a:noFill/>
        </p:spPr>
        <p:txBody>
          <a:bodyPr/>
          <a:lstStyle/>
          <a:p>
            <a:fld id="{A4E26824-B5BC-4CEC-B170-F0655743BA89}" type="slidenum">
              <a:rPr lang="pl-PL" altLang="pl-PL" smtClean="0">
                <a:latin typeface="Arial" charset="0"/>
              </a:rPr>
              <a:pPr/>
              <a:t>5</a:t>
            </a:fld>
            <a:endParaRPr lang="pl-PL" altLang="pl-PL"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obrazu slajdu 1"/>
          <p:cNvSpPr>
            <a:spLocks noGrp="1" noRot="1" noChangeAspect="1" noTextEdit="1"/>
          </p:cNvSpPr>
          <p:nvPr>
            <p:ph type="sldImg"/>
          </p:nvPr>
        </p:nvSpPr>
        <p:spPr>
          <a:ln/>
        </p:spPr>
      </p:sp>
      <p:sp>
        <p:nvSpPr>
          <p:cNvPr id="28675" name="Symbol zastępczy notatek 2"/>
          <p:cNvSpPr>
            <a:spLocks noGrp="1"/>
          </p:cNvSpPr>
          <p:nvPr>
            <p:ph type="body" idx="1"/>
          </p:nvPr>
        </p:nvSpPr>
        <p:spPr>
          <a:noFill/>
          <a:ln/>
        </p:spPr>
        <p:txBody>
          <a:bodyPr/>
          <a:lstStyle/>
          <a:p>
            <a:r>
              <a:rPr lang="en-US" altLang="pl-PL" smtClean="0"/>
              <a:t>Subject of test were bimetallic systems made by ​​explosive welding technology where the base material is a carbon steel plate in P355NL2 grade and 20 mm thickness. Clad material is a zirconium plate in grade Zr 700  in thickness of 3.175 mm. In tables on the slide shows the chemical composition and mechanical properties of both materials. The ​​shown values are based on manufacturer's</a:t>
            </a:r>
            <a:r>
              <a:rPr lang="pl-PL" altLang="pl-PL" smtClean="0"/>
              <a:t> </a:t>
            </a:r>
            <a:r>
              <a:rPr lang="en-US" altLang="pl-PL" smtClean="0"/>
              <a:t>certificate.</a:t>
            </a:r>
          </a:p>
          <a:p>
            <a:endParaRPr lang="pl-PL" altLang="pl-PL" smtClean="0"/>
          </a:p>
        </p:txBody>
      </p:sp>
      <p:sp>
        <p:nvSpPr>
          <p:cNvPr id="28676" name="Symbol zastępczy numeru slajdu 3"/>
          <p:cNvSpPr>
            <a:spLocks noGrp="1"/>
          </p:cNvSpPr>
          <p:nvPr>
            <p:ph type="sldNum" sz="quarter" idx="5"/>
          </p:nvPr>
        </p:nvSpPr>
        <p:spPr>
          <a:noFill/>
        </p:spPr>
        <p:txBody>
          <a:bodyPr/>
          <a:lstStyle/>
          <a:p>
            <a:fld id="{6808666D-3B7A-4E13-B9C2-9ECDAB1B978D}" type="slidenum">
              <a:rPr lang="pl-PL" altLang="pl-PL" smtClean="0">
                <a:latin typeface="Arial" charset="0"/>
              </a:rPr>
              <a:pPr/>
              <a:t>6</a:t>
            </a:fld>
            <a:endParaRPr lang="pl-PL" altLang="pl-PL"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obrazu slajdu 1"/>
          <p:cNvSpPr>
            <a:spLocks noGrp="1" noRot="1" noChangeAspect="1" noTextEdit="1"/>
          </p:cNvSpPr>
          <p:nvPr>
            <p:ph type="sldImg"/>
          </p:nvPr>
        </p:nvSpPr>
        <p:spPr>
          <a:ln/>
        </p:spPr>
      </p:sp>
      <p:sp>
        <p:nvSpPr>
          <p:cNvPr id="29699" name="Symbol zastępczy notatek 2"/>
          <p:cNvSpPr>
            <a:spLocks noGrp="1"/>
          </p:cNvSpPr>
          <p:nvPr>
            <p:ph type="body" idx="1"/>
          </p:nvPr>
        </p:nvSpPr>
        <p:spPr>
          <a:noFill/>
          <a:ln/>
        </p:spPr>
        <p:txBody>
          <a:bodyPr/>
          <a:lstStyle/>
          <a:p>
            <a:r>
              <a:rPr lang="en-US" altLang="pl-PL" smtClean="0"/>
              <a:t>The welding process was performed with an initial constant distance between the plates equal to 6 mm and variable detonation velocity with values ​​that are shown in the table. In further part of the presentation adopted marking of plates and samples, as: Vd, 1.3 and 1.6 vD. </a:t>
            </a:r>
            <a:endParaRPr lang="pl-PL" altLang="pl-PL" smtClean="0"/>
          </a:p>
          <a:p>
            <a:r>
              <a:rPr lang="en-US" altLang="pl-PL" smtClean="0"/>
              <a:t>The use of such different detonation velocities let to obtain research’s material with different characteristics of bond zone, particularly with participation of the melting layer which can be seen on the presented pictures. </a:t>
            </a:r>
            <a:endParaRPr lang="pl-PL" altLang="pl-PL" smtClean="0"/>
          </a:p>
          <a:p>
            <a:r>
              <a:rPr lang="en-US" altLang="pl-PL" smtClean="0"/>
              <a:t>In all three cases obtained bonds with  wavy characteristic. The smallest detonation velocity favored the creation of bond practically without the melted layer. Increasing the velocity of detonation caused an increase of</a:t>
            </a:r>
            <a:r>
              <a:rPr lang="pl-PL" altLang="pl-PL" smtClean="0"/>
              <a:t> </a:t>
            </a:r>
            <a:r>
              <a:rPr lang="en-US" altLang="pl-PL" smtClean="0"/>
              <a:t>share of brittle intermetallic layer in the joint.</a:t>
            </a:r>
            <a:endParaRPr lang="pl-PL" altLang="pl-PL" smtClean="0"/>
          </a:p>
          <a:p>
            <a:endParaRPr lang="pl-PL" altLang="pl-PL" smtClean="0"/>
          </a:p>
        </p:txBody>
      </p:sp>
      <p:sp>
        <p:nvSpPr>
          <p:cNvPr id="29700" name="Symbol zastępczy numeru slajdu 3"/>
          <p:cNvSpPr>
            <a:spLocks noGrp="1"/>
          </p:cNvSpPr>
          <p:nvPr>
            <p:ph type="sldNum" sz="quarter" idx="5"/>
          </p:nvPr>
        </p:nvSpPr>
        <p:spPr>
          <a:noFill/>
        </p:spPr>
        <p:txBody>
          <a:bodyPr/>
          <a:lstStyle/>
          <a:p>
            <a:fld id="{0E96074E-056D-4CF5-A2F3-519646E7151C}" type="slidenum">
              <a:rPr lang="pl-PL" altLang="pl-PL" smtClean="0">
                <a:latin typeface="Arial" charset="0"/>
              </a:rPr>
              <a:pPr/>
              <a:t>7</a:t>
            </a:fld>
            <a:endParaRPr lang="pl-PL" altLang="pl-PL"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ymbol zastępczy obrazu slajdu 1"/>
          <p:cNvSpPr>
            <a:spLocks noGrp="1" noRot="1" noChangeAspect="1" noTextEdit="1"/>
          </p:cNvSpPr>
          <p:nvPr>
            <p:ph type="sldImg"/>
          </p:nvPr>
        </p:nvSpPr>
        <p:spPr>
          <a:ln/>
        </p:spPr>
      </p:sp>
      <p:sp>
        <p:nvSpPr>
          <p:cNvPr id="30723" name="Symbol zastępczy notatek 2"/>
          <p:cNvSpPr>
            <a:spLocks noGrp="1"/>
          </p:cNvSpPr>
          <p:nvPr>
            <p:ph type="body" idx="1"/>
          </p:nvPr>
        </p:nvSpPr>
        <p:spPr>
          <a:noFill/>
          <a:ln/>
        </p:spPr>
        <p:txBody>
          <a:bodyPr/>
          <a:lstStyle/>
          <a:p>
            <a:r>
              <a:rPr lang="en-US" altLang="pl-PL" dirty="0" smtClean="0"/>
              <a:t>Based on analysis with the use of scanning microscope and image analysis determined a detailed description of the bond zone for the three cases. </a:t>
            </a:r>
            <a:endParaRPr lang="pl-PL" altLang="pl-PL" dirty="0" smtClean="0"/>
          </a:p>
          <a:p>
            <a:r>
              <a:rPr lang="en-US" altLang="pl-PL" dirty="0" smtClean="0"/>
              <a:t>The measurements of the base parameters of the border of bond zone including its height and length of wave. Defined also of ​​the </a:t>
            </a:r>
            <a:r>
              <a:rPr lang="en-US" altLang="pl-PL" dirty="0" err="1" smtClean="0"/>
              <a:t>meltings</a:t>
            </a:r>
            <a:r>
              <a:rPr lang="en-US" altLang="pl-PL" dirty="0" smtClean="0"/>
              <a:t> occurring in the bond zone. </a:t>
            </a:r>
            <a:endParaRPr lang="pl-PL" altLang="pl-PL" dirty="0" smtClean="0"/>
          </a:p>
          <a:p>
            <a:r>
              <a:rPr lang="en-US" altLang="pl-PL" dirty="0" smtClean="0"/>
              <a:t>Measurements were made on the length of the bond line not less than 10 000 micrometers. The table shows the average values ​​for the particular systems . Basis on the obtained results with use of the formula for an equivalent thickness of </a:t>
            </a:r>
            <a:r>
              <a:rPr lang="en-US" altLang="pl-PL" dirty="0" err="1" smtClean="0"/>
              <a:t>meltings</a:t>
            </a:r>
            <a:r>
              <a:rPr lang="en-US" altLang="pl-PL" dirty="0" smtClean="0"/>
              <a:t> RGP, defined share of melting layer in joint. </a:t>
            </a:r>
            <a:endParaRPr lang="pl-PL" altLang="pl-PL" dirty="0" smtClean="0"/>
          </a:p>
          <a:p>
            <a:r>
              <a:rPr lang="en-US" altLang="pl-PL" dirty="0" smtClean="0"/>
              <a:t>Analysis of the results shows that the </a:t>
            </a:r>
            <a:r>
              <a:rPr lang="en-US" altLang="pl-PL" dirty="0" err="1" smtClean="0"/>
              <a:t>Vd</a:t>
            </a:r>
            <a:r>
              <a:rPr lang="en-US" altLang="pl-PL" dirty="0" smtClean="0"/>
              <a:t> sample can be qualified to group of bonds without </a:t>
            </a:r>
            <a:r>
              <a:rPr lang="en-US" altLang="pl-PL" dirty="0" err="1" smtClean="0"/>
              <a:t>meltings</a:t>
            </a:r>
            <a:r>
              <a:rPr lang="en-US" altLang="pl-PL" dirty="0" smtClean="0"/>
              <a:t>. Sample 1.3VD can be considered as the sample with maximum, acceptable shear of melting layer in the joint, and the sample 1.6 VD as the sample with unacceptable shear of melting layer in the joint. The graph shows the changes of parameters of bond, depending on the growth of velocity of detonation .</a:t>
            </a:r>
            <a:endParaRPr lang="pl-PL" altLang="pl-PL" dirty="0" smtClean="0"/>
          </a:p>
          <a:p>
            <a:endParaRPr lang="pl-PL" altLang="pl-PL" dirty="0" smtClean="0"/>
          </a:p>
        </p:txBody>
      </p:sp>
      <p:sp>
        <p:nvSpPr>
          <p:cNvPr id="30724" name="Symbol zastępczy numeru slajdu 3"/>
          <p:cNvSpPr>
            <a:spLocks noGrp="1"/>
          </p:cNvSpPr>
          <p:nvPr>
            <p:ph type="sldNum" sz="quarter" idx="5"/>
          </p:nvPr>
        </p:nvSpPr>
        <p:spPr>
          <a:noFill/>
        </p:spPr>
        <p:txBody>
          <a:bodyPr/>
          <a:lstStyle/>
          <a:p>
            <a:fld id="{45406D12-02AC-41EE-AF6E-C099DCD3CF05}" type="slidenum">
              <a:rPr lang="pl-PL" altLang="pl-PL" smtClean="0">
                <a:latin typeface="Arial" charset="0"/>
              </a:rPr>
              <a:pPr/>
              <a:t>8</a:t>
            </a:fld>
            <a:endParaRPr lang="pl-PL" altLang="pl-PL"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ymbol zastępczy obrazu slajdu 1"/>
          <p:cNvSpPr>
            <a:spLocks noGrp="1" noRot="1" noChangeAspect="1" noTextEdit="1"/>
          </p:cNvSpPr>
          <p:nvPr>
            <p:ph type="sldImg"/>
          </p:nvPr>
        </p:nvSpPr>
        <p:spPr>
          <a:ln/>
        </p:spPr>
      </p:sp>
      <p:sp>
        <p:nvSpPr>
          <p:cNvPr id="31747" name="Symbol zastępczy notatek 2"/>
          <p:cNvSpPr>
            <a:spLocks noGrp="1"/>
          </p:cNvSpPr>
          <p:nvPr>
            <p:ph type="body" idx="1"/>
          </p:nvPr>
        </p:nvSpPr>
        <p:spPr>
          <a:noFill/>
          <a:ln/>
        </p:spPr>
        <p:txBody>
          <a:bodyPr/>
          <a:lstStyle/>
          <a:p>
            <a:r>
              <a:rPr lang="en-US" altLang="pl-PL" smtClean="0"/>
              <a:t>For the analyzed systems were performed mechanical property tests, required for explosive cladding materials such as shear and ram test and additionally tensile test. Tests carried out on the samples and according to the schemes shown on the following drawings. The table shows average values, obtained for each system, together with indication of the place where occur destruction  of the sample.</a:t>
            </a:r>
            <a:endParaRPr lang="pl-PL" altLang="pl-PL" smtClean="0"/>
          </a:p>
          <a:p>
            <a:endParaRPr lang="pl-PL" altLang="pl-PL" smtClean="0"/>
          </a:p>
        </p:txBody>
      </p:sp>
      <p:sp>
        <p:nvSpPr>
          <p:cNvPr id="31748" name="Symbol zastępczy numeru slajdu 3"/>
          <p:cNvSpPr>
            <a:spLocks noGrp="1"/>
          </p:cNvSpPr>
          <p:nvPr>
            <p:ph type="sldNum" sz="quarter" idx="5"/>
          </p:nvPr>
        </p:nvSpPr>
        <p:spPr>
          <a:noFill/>
        </p:spPr>
        <p:txBody>
          <a:bodyPr/>
          <a:lstStyle/>
          <a:p>
            <a:fld id="{35C32C1B-DC3E-4CA0-9678-9E69B3450989}" type="slidenum">
              <a:rPr lang="pl-PL" altLang="pl-PL" smtClean="0">
                <a:latin typeface="Arial" charset="0"/>
              </a:rPr>
              <a:pPr/>
              <a:t>9</a:t>
            </a:fld>
            <a:endParaRPr lang="pl-PL" altLang="pl-PL"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pPr>
              <a:defRPr/>
            </a:pPr>
            <a:endParaRPr lang="pl-PL"/>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pl-PL" altLang="pl-PL" smtClean="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p:spPr>
        <p:txBody>
          <a:bodyPr/>
          <a:lstStyle/>
          <a:p>
            <a:pPr>
              <a:defRPr/>
            </a:pPr>
            <a:endParaRPr lang="pl-PL"/>
          </a:p>
        </p:txBody>
      </p:sp>
      <p:sp>
        <p:nvSpPr>
          <p:cNvPr id="9219" name="Rectangle 3"/>
          <p:cNvSpPr>
            <a:spLocks noGrp="1" noChangeArrowheads="1"/>
          </p:cNvSpPr>
          <p:nvPr>
            <p:ph type="ctrTitle"/>
          </p:nvPr>
        </p:nvSpPr>
        <p:spPr>
          <a:xfrm>
            <a:off x="315913" y="466725"/>
            <a:ext cx="6781800" cy="2133600"/>
          </a:xfrm>
        </p:spPr>
        <p:txBody>
          <a:bodyPr/>
          <a:lstStyle>
            <a:lvl1pPr algn="r">
              <a:defRPr sz="4800"/>
            </a:lvl1pPr>
          </a:lstStyle>
          <a:p>
            <a:r>
              <a:rPr lang="pl-PL" altLang="en-US"/>
              <a:t>Kliknij, aby edytować styl wzorca tytułu</a:t>
            </a:r>
          </a:p>
        </p:txBody>
      </p:sp>
      <p:sp>
        <p:nvSpPr>
          <p:cNvPr id="922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pl-PL" altLang="en-US"/>
              <a:t>Kliknij, aby edytować styl wzorca podtytułu</a:t>
            </a:r>
          </a:p>
        </p:txBody>
      </p:sp>
      <p:sp>
        <p:nvSpPr>
          <p:cNvPr id="38" name="Rectangle 5"/>
          <p:cNvSpPr>
            <a:spLocks noGrp="1" noChangeArrowheads="1"/>
          </p:cNvSpPr>
          <p:nvPr>
            <p:ph type="dt" sz="half" idx="10"/>
          </p:nvPr>
        </p:nvSpPr>
        <p:spPr/>
        <p:txBody>
          <a:bodyPr/>
          <a:lstStyle>
            <a:lvl1pPr>
              <a:defRPr/>
            </a:lvl1pPr>
          </a:lstStyle>
          <a:p>
            <a:pPr>
              <a:defRPr/>
            </a:pPr>
            <a:endParaRPr lang="pl-PL" altLang="en-US"/>
          </a:p>
        </p:txBody>
      </p:sp>
      <p:sp>
        <p:nvSpPr>
          <p:cNvPr id="39" name="Rectangle 6"/>
          <p:cNvSpPr>
            <a:spLocks noGrp="1" noChangeArrowheads="1"/>
          </p:cNvSpPr>
          <p:nvPr>
            <p:ph type="ftr" sz="quarter" idx="11"/>
          </p:nvPr>
        </p:nvSpPr>
        <p:spPr/>
        <p:txBody>
          <a:bodyPr/>
          <a:lstStyle>
            <a:lvl1pPr>
              <a:defRPr/>
            </a:lvl1pPr>
          </a:lstStyle>
          <a:p>
            <a:pPr>
              <a:defRPr/>
            </a:pPr>
            <a:r>
              <a:rPr lang="pl-PL" altLang="en-US"/>
              <a:t>IX Konferencja naukowa nt. Odkształcalność metali i stopów  22-25 listopada Zamek w Łańcucie</a:t>
            </a:r>
          </a:p>
        </p:txBody>
      </p:sp>
      <p:sp>
        <p:nvSpPr>
          <p:cNvPr id="40" name="Rectangle 7"/>
          <p:cNvSpPr>
            <a:spLocks noGrp="1" noChangeArrowheads="1"/>
          </p:cNvSpPr>
          <p:nvPr>
            <p:ph type="sldNum" sz="quarter" idx="12"/>
          </p:nvPr>
        </p:nvSpPr>
        <p:spPr/>
        <p:txBody>
          <a:bodyPr/>
          <a:lstStyle>
            <a:lvl1pPr>
              <a:defRPr/>
            </a:lvl1pPr>
          </a:lstStyle>
          <a:p>
            <a:pPr>
              <a:defRPr/>
            </a:pPr>
            <a:fld id="{DC24B483-A7D7-4741-937F-47C2BD60A637}" type="slidenum">
              <a:rPr lang="pl-PL" altLang="en-US"/>
              <a:pPr>
                <a:defRPr/>
              </a:pPr>
              <a:t>‹#›</a:t>
            </a:fld>
            <a:endParaRPr lang="pl-PL"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dt" sz="half" idx="10"/>
          </p:nvPr>
        </p:nvSpPr>
        <p:spPr>
          <a:ln/>
        </p:spPr>
        <p:txBody>
          <a:bodyPr/>
          <a:lstStyle>
            <a:lvl1pPr>
              <a:defRPr/>
            </a:lvl1pPr>
          </a:lstStyle>
          <a:p>
            <a:pPr>
              <a:defRPr/>
            </a:pPr>
            <a:endParaRPr lang="pl-PL"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pl-PL" altLang="en-US"/>
              <a:t>IX Konferencja naukowa nt. Odkształcalność metali i stopów  22-25 listopada Zamek w Łańcucie</a:t>
            </a:r>
          </a:p>
        </p:txBody>
      </p:sp>
      <p:sp>
        <p:nvSpPr>
          <p:cNvPr id="6" name="Rectangle 7"/>
          <p:cNvSpPr>
            <a:spLocks noGrp="1" noChangeArrowheads="1"/>
          </p:cNvSpPr>
          <p:nvPr>
            <p:ph type="sldNum" sz="quarter" idx="12"/>
          </p:nvPr>
        </p:nvSpPr>
        <p:spPr>
          <a:ln/>
        </p:spPr>
        <p:txBody>
          <a:bodyPr/>
          <a:lstStyle>
            <a:lvl1pPr>
              <a:defRPr/>
            </a:lvl1pPr>
          </a:lstStyle>
          <a:p>
            <a:pPr>
              <a:defRPr/>
            </a:pPr>
            <a:fld id="{96AD527D-CFD3-4DAB-A539-2895D5214AB2}" type="slidenum">
              <a:rPr lang="pl-PL" altLang="en-US"/>
              <a:pPr>
                <a:defRPr/>
              </a:pPr>
              <a:t>‹#›</a:t>
            </a:fld>
            <a:endParaRPr lang="pl-PL"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122238"/>
            <a:ext cx="2057400" cy="6008687"/>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122238"/>
            <a:ext cx="6019800" cy="600868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dt" sz="half" idx="10"/>
          </p:nvPr>
        </p:nvSpPr>
        <p:spPr>
          <a:ln/>
        </p:spPr>
        <p:txBody>
          <a:bodyPr/>
          <a:lstStyle>
            <a:lvl1pPr>
              <a:defRPr/>
            </a:lvl1pPr>
          </a:lstStyle>
          <a:p>
            <a:pPr>
              <a:defRPr/>
            </a:pPr>
            <a:endParaRPr lang="pl-PL"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pl-PL" altLang="en-US"/>
              <a:t>IX Konferencja naukowa nt. Odkształcalność metali i stopów  22-25 listopada Zamek w Łańcucie</a:t>
            </a:r>
          </a:p>
        </p:txBody>
      </p:sp>
      <p:sp>
        <p:nvSpPr>
          <p:cNvPr id="6" name="Rectangle 7"/>
          <p:cNvSpPr>
            <a:spLocks noGrp="1" noChangeArrowheads="1"/>
          </p:cNvSpPr>
          <p:nvPr>
            <p:ph type="sldNum" sz="quarter" idx="12"/>
          </p:nvPr>
        </p:nvSpPr>
        <p:spPr>
          <a:ln/>
        </p:spPr>
        <p:txBody>
          <a:bodyPr/>
          <a:lstStyle>
            <a:lvl1pPr>
              <a:defRPr/>
            </a:lvl1pPr>
          </a:lstStyle>
          <a:p>
            <a:pPr>
              <a:defRPr/>
            </a:pPr>
            <a:fld id="{738391DE-A299-4886-AA68-07B849EB1AA3}" type="slidenum">
              <a:rPr lang="pl-PL" altLang="en-US"/>
              <a:pPr>
                <a:defRPr/>
              </a:pPr>
              <a:t>‹#›</a:t>
            </a:fld>
            <a:endParaRPr lang="pl-PL"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dt" sz="half" idx="10"/>
          </p:nvPr>
        </p:nvSpPr>
        <p:spPr>
          <a:ln/>
        </p:spPr>
        <p:txBody>
          <a:bodyPr/>
          <a:lstStyle>
            <a:lvl1pPr>
              <a:defRPr/>
            </a:lvl1pPr>
          </a:lstStyle>
          <a:p>
            <a:pPr>
              <a:defRPr/>
            </a:pPr>
            <a:endParaRPr lang="pl-PL"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pl-PL" altLang="en-US"/>
              <a:t>IX Konferencja naukowa nt. Odkształcalność metali i stopów  22-25 listopada Zamek w Łańcucie</a:t>
            </a:r>
          </a:p>
        </p:txBody>
      </p:sp>
      <p:sp>
        <p:nvSpPr>
          <p:cNvPr id="6" name="Rectangle 7"/>
          <p:cNvSpPr>
            <a:spLocks noGrp="1" noChangeArrowheads="1"/>
          </p:cNvSpPr>
          <p:nvPr>
            <p:ph type="sldNum" sz="quarter" idx="12"/>
          </p:nvPr>
        </p:nvSpPr>
        <p:spPr>
          <a:ln/>
        </p:spPr>
        <p:txBody>
          <a:bodyPr/>
          <a:lstStyle>
            <a:lvl1pPr>
              <a:defRPr/>
            </a:lvl1pPr>
          </a:lstStyle>
          <a:p>
            <a:pPr>
              <a:defRPr/>
            </a:pPr>
            <a:fld id="{B67098FB-C194-4293-AEB3-16A8A5640FCA}" type="slidenum">
              <a:rPr lang="pl-PL" altLang="en-US"/>
              <a:pPr>
                <a:defRPr/>
              </a:pPr>
              <a:t>‹#›</a:t>
            </a:fld>
            <a:endParaRPr lang="pl-PL"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5"/>
          <p:cNvSpPr>
            <a:spLocks noGrp="1" noChangeArrowheads="1"/>
          </p:cNvSpPr>
          <p:nvPr>
            <p:ph type="dt" sz="half" idx="10"/>
          </p:nvPr>
        </p:nvSpPr>
        <p:spPr>
          <a:ln/>
        </p:spPr>
        <p:txBody>
          <a:bodyPr/>
          <a:lstStyle>
            <a:lvl1pPr>
              <a:defRPr/>
            </a:lvl1pPr>
          </a:lstStyle>
          <a:p>
            <a:pPr>
              <a:defRPr/>
            </a:pPr>
            <a:endParaRPr lang="pl-PL"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pl-PL" altLang="en-US"/>
              <a:t>IX Konferencja naukowa nt. Odkształcalność metali i stopów  22-25 listopada Zamek w Łańcucie</a:t>
            </a:r>
          </a:p>
        </p:txBody>
      </p:sp>
      <p:sp>
        <p:nvSpPr>
          <p:cNvPr id="6" name="Rectangle 7"/>
          <p:cNvSpPr>
            <a:spLocks noGrp="1" noChangeArrowheads="1"/>
          </p:cNvSpPr>
          <p:nvPr>
            <p:ph type="sldNum" sz="quarter" idx="12"/>
          </p:nvPr>
        </p:nvSpPr>
        <p:spPr>
          <a:ln/>
        </p:spPr>
        <p:txBody>
          <a:bodyPr/>
          <a:lstStyle>
            <a:lvl1pPr>
              <a:defRPr/>
            </a:lvl1pPr>
          </a:lstStyle>
          <a:p>
            <a:pPr>
              <a:defRPr/>
            </a:pPr>
            <a:fld id="{2BF492FA-D98F-4715-B395-D18D3ED9E9A6}" type="slidenum">
              <a:rPr lang="pl-PL" altLang="en-US"/>
              <a:pPr>
                <a:defRPr/>
              </a:pPr>
              <a:t>‹#›</a:t>
            </a:fld>
            <a:endParaRPr lang="pl-PL"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dt" sz="half" idx="10"/>
          </p:nvPr>
        </p:nvSpPr>
        <p:spPr>
          <a:ln/>
        </p:spPr>
        <p:txBody>
          <a:bodyPr/>
          <a:lstStyle>
            <a:lvl1pPr>
              <a:defRPr/>
            </a:lvl1pPr>
          </a:lstStyle>
          <a:p>
            <a:pPr>
              <a:defRPr/>
            </a:pPr>
            <a:endParaRPr lang="pl-PL"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pl-PL" altLang="en-US"/>
              <a:t>IX Konferencja naukowa nt. Odkształcalność metali i stopów  22-25 listopada Zamek w Łańcucie</a:t>
            </a:r>
          </a:p>
        </p:txBody>
      </p:sp>
      <p:sp>
        <p:nvSpPr>
          <p:cNvPr id="7" name="Rectangle 7"/>
          <p:cNvSpPr>
            <a:spLocks noGrp="1" noChangeArrowheads="1"/>
          </p:cNvSpPr>
          <p:nvPr>
            <p:ph type="sldNum" sz="quarter" idx="12"/>
          </p:nvPr>
        </p:nvSpPr>
        <p:spPr>
          <a:ln/>
        </p:spPr>
        <p:txBody>
          <a:bodyPr/>
          <a:lstStyle>
            <a:lvl1pPr>
              <a:defRPr/>
            </a:lvl1pPr>
          </a:lstStyle>
          <a:p>
            <a:pPr>
              <a:defRPr/>
            </a:pPr>
            <a:fld id="{EE1D75FE-6D8F-4ADB-97C9-A3C0E26AE57F}" type="slidenum">
              <a:rPr lang="pl-PL" altLang="en-US"/>
              <a:pPr>
                <a:defRPr/>
              </a:pPr>
              <a:t>‹#›</a:t>
            </a:fld>
            <a:endParaRPr lang="pl-PL"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5"/>
          <p:cNvSpPr>
            <a:spLocks noGrp="1" noChangeArrowheads="1"/>
          </p:cNvSpPr>
          <p:nvPr>
            <p:ph type="dt" sz="half" idx="10"/>
          </p:nvPr>
        </p:nvSpPr>
        <p:spPr>
          <a:ln/>
        </p:spPr>
        <p:txBody>
          <a:bodyPr/>
          <a:lstStyle>
            <a:lvl1pPr>
              <a:defRPr/>
            </a:lvl1pPr>
          </a:lstStyle>
          <a:p>
            <a:pPr>
              <a:defRPr/>
            </a:pPr>
            <a:endParaRPr lang="pl-PL" altLang="en-US"/>
          </a:p>
        </p:txBody>
      </p:sp>
      <p:sp>
        <p:nvSpPr>
          <p:cNvPr id="8" name="Rectangle 6"/>
          <p:cNvSpPr>
            <a:spLocks noGrp="1" noChangeArrowheads="1"/>
          </p:cNvSpPr>
          <p:nvPr>
            <p:ph type="ftr" sz="quarter" idx="11"/>
          </p:nvPr>
        </p:nvSpPr>
        <p:spPr>
          <a:ln/>
        </p:spPr>
        <p:txBody>
          <a:bodyPr/>
          <a:lstStyle>
            <a:lvl1pPr>
              <a:defRPr/>
            </a:lvl1pPr>
          </a:lstStyle>
          <a:p>
            <a:pPr>
              <a:defRPr/>
            </a:pPr>
            <a:r>
              <a:rPr lang="pl-PL" altLang="en-US"/>
              <a:t>IX Konferencja naukowa nt. Odkształcalność metali i stopów  22-25 listopada Zamek w Łańcucie</a:t>
            </a:r>
          </a:p>
        </p:txBody>
      </p:sp>
      <p:sp>
        <p:nvSpPr>
          <p:cNvPr id="9" name="Rectangle 7"/>
          <p:cNvSpPr>
            <a:spLocks noGrp="1" noChangeArrowheads="1"/>
          </p:cNvSpPr>
          <p:nvPr>
            <p:ph type="sldNum" sz="quarter" idx="12"/>
          </p:nvPr>
        </p:nvSpPr>
        <p:spPr>
          <a:ln/>
        </p:spPr>
        <p:txBody>
          <a:bodyPr/>
          <a:lstStyle>
            <a:lvl1pPr>
              <a:defRPr/>
            </a:lvl1pPr>
          </a:lstStyle>
          <a:p>
            <a:pPr>
              <a:defRPr/>
            </a:pPr>
            <a:fld id="{B9C9EB40-2F9A-4B1D-BF91-668E0F815173}" type="slidenum">
              <a:rPr lang="pl-PL" altLang="en-US"/>
              <a:pPr>
                <a:defRPr/>
              </a:pPr>
              <a:t>‹#›</a:t>
            </a:fld>
            <a:endParaRPr lang="pl-PL"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5"/>
          <p:cNvSpPr>
            <a:spLocks noGrp="1" noChangeArrowheads="1"/>
          </p:cNvSpPr>
          <p:nvPr>
            <p:ph type="dt" sz="half" idx="10"/>
          </p:nvPr>
        </p:nvSpPr>
        <p:spPr>
          <a:ln/>
        </p:spPr>
        <p:txBody>
          <a:bodyPr/>
          <a:lstStyle>
            <a:lvl1pPr>
              <a:defRPr/>
            </a:lvl1pPr>
          </a:lstStyle>
          <a:p>
            <a:pPr>
              <a:defRPr/>
            </a:pPr>
            <a:endParaRPr lang="pl-PL" altLang="en-US"/>
          </a:p>
        </p:txBody>
      </p:sp>
      <p:sp>
        <p:nvSpPr>
          <p:cNvPr id="4" name="Rectangle 6"/>
          <p:cNvSpPr>
            <a:spLocks noGrp="1" noChangeArrowheads="1"/>
          </p:cNvSpPr>
          <p:nvPr>
            <p:ph type="ftr" sz="quarter" idx="11"/>
          </p:nvPr>
        </p:nvSpPr>
        <p:spPr>
          <a:ln/>
        </p:spPr>
        <p:txBody>
          <a:bodyPr/>
          <a:lstStyle>
            <a:lvl1pPr>
              <a:defRPr/>
            </a:lvl1pPr>
          </a:lstStyle>
          <a:p>
            <a:pPr>
              <a:defRPr/>
            </a:pPr>
            <a:r>
              <a:rPr lang="pl-PL" altLang="en-US"/>
              <a:t>IX Konferencja naukowa nt. Odkształcalność metali i stopów  22-25 listopada Zamek w Łańcucie</a:t>
            </a:r>
          </a:p>
        </p:txBody>
      </p:sp>
      <p:sp>
        <p:nvSpPr>
          <p:cNvPr id="5" name="Rectangle 7"/>
          <p:cNvSpPr>
            <a:spLocks noGrp="1" noChangeArrowheads="1"/>
          </p:cNvSpPr>
          <p:nvPr>
            <p:ph type="sldNum" sz="quarter" idx="12"/>
          </p:nvPr>
        </p:nvSpPr>
        <p:spPr>
          <a:ln/>
        </p:spPr>
        <p:txBody>
          <a:bodyPr/>
          <a:lstStyle>
            <a:lvl1pPr>
              <a:defRPr/>
            </a:lvl1pPr>
          </a:lstStyle>
          <a:p>
            <a:pPr>
              <a:defRPr/>
            </a:pPr>
            <a:fld id="{AAA7D5C8-DA1F-465A-9976-9777F2BB37F1}" type="slidenum">
              <a:rPr lang="pl-PL" altLang="en-US"/>
              <a:pPr>
                <a:defRPr/>
              </a:pPr>
              <a:t>‹#›</a:t>
            </a:fld>
            <a:endParaRPr lang="pl-PL"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pl-PL" altLang="en-US"/>
          </a:p>
        </p:txBody>
      </p:sp>
      <p:sp>
        <p:nvSpPr>
          <p:cNvPr id="3" name="Rectangle 6"/>
          <p:cNvSpPr>
            <a:spLocks noGrp="1" noChangeArrowheads="1"/>
          </p:cNvSpPr>
          <p:nvPr>
            <p:ph type="ftr" sz="quarter" idx="11"/>
          </p:nvPr>
        </p:nvSpPr>
        <p:spPr>
          <a:ln/>
        </p:spPr>
        <p:txBody>
          <a:bodyPr/>
          <a:lstStyle>
            <a:lvl1pPr>
              <a:defRPr/>
            </a:lvl1pPr>
          </a:lstStyle>
          <a:p>
            <a:pPr>
              <a:defRPr/>
            </a:pPr>
            <a:r>
              <a:rPr lang="pl-PL" altLang="en-US"/>
              <a:t>IX Konferencja naukowa nt. Odkształcalność metali i stopów  22-25 listopada Zamek w Łańcucie</a:t>
            </a:r>
          </a:p>
        </p:txBody>
      </p:sp>
      <p:sp>
        <p:nvSpPr>
          <p:cNvPr id="4" name="Rectangle 7"/>
          <p:cNvSpPr>
            <a:spLocks noGrp="1" noChangeArrowheads="1"/>
          </p:cNvSpPr>
          <p:nvPr>
            <p:ph type="sldNum" sz="quarter" idx="12"/>
          </p:nvPr>
        </p:nvSpPr>
        <p:spPr>
          <a:ln/>
        </p:spPr>
        <p:txBody>
          <a:bodyPr/>
          <a:lstStyle>
            <a:lvl1pPr>
              <a:defRPr/>
            </a:lvl1pPr>
          </a:lstStyle>
          <a:p>
            <a:pPr>
              <a:defRPr/>
            </a:pPr>
            <a:fld id="{3D5C54F0-DB19-49EA-9CC0-F5E186CA6CD6}" type="slidenum">
              <a:rPr lang="pl-PL" altLang="en-US"/>
              <a:pPr>
                <a:defRPr/>
              </a:pPr>
              <a:t>‹#›</a:t>
            </a:fld>
            <a:endParaRPr lang="pl-PL"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dt" sz="half" idx="10"/>
          </p:nvPr>
        </p:nvSpPr>
        <p:spPr>
          <a:ln/>
        </p:spPr>
        <p:txBody>
          <a:bodyPr/>
          <a:lstStyle>
            <a:lvl1pPr>
              <a:defRPr/>
            </a:lvl1pPr>
          </a:lstStyle>
          <a:p>
            <a:pPr>
              <a:defRPr/>
            </a:pPr>
            <a:endParaRPr lang="pl-PL"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pl-PL" altLang="en-US"/>
              <a:t>IX Konferencja naukowa nt. Odkształcalność metali i stopów  22-25 listopada Zamek w Łańcucie</a:t>
            </a:r>
          </a:p>
        </p:txBody>
      </p:sp>
      <p:sp>
        <p:nvSpPr>
          <p:cNvPr id="7" name="Rectangle 7"/>
          <p:cNvSpPr>
            <a:spLocks noGrp="1" noChangeArrowheads="1"/>
          </p:cNvSpPr>
          <p:nvPr>
            <p:ph type="sldNum" sz="quarter" idx="12"/>
          </p:nvPr>
        </p:nvSpPr>
        <p:spPr>
          <a:ln/>
        </p:spPr>
        <p:txBody>
          <a:bodyPr/>
          <a:lstStyle>
            <a:lvl1pPr>
              <a:defRPr/>
            </a:lvl1pPr>
          </a:lstStyle>
          <a:p>
            <a:pPr>
              <a:defRPr/>
            </a:pPr>
            <a:fld id="{68DB6D0E-4942-4763-86F0-8BD62ADA0607}" type="slidenum">
              <a:rPr lang="pl-PL" altLang="en-US"/>
              <a:pPr>
                <a:defRPr/>
              </a:pPr>
              <a:t>‹#›</a:t>
            </a:fld>
            <a:endParaRPr lang="pl-PL"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dt" sz="half" idx="10"/>
          </p:nvPr>
        </p:nvSpPr>
        <p:spPr>
          <a:ln/>
        </p:spPr>
        <p:txBody>
          <a:bodyPr/>
          <a:lstStyle>
            <a:lvl1pPr>
              <a:defRPr/>
            </a:lvl1pPr>
          </a:lstStyle>
          <a:p>
            <a:pPr>
              <a:defRPr/>
            </a:pPr>
            <a:endParaRPr lang="pl-PL"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pl-PL" altLang="en-US"/>
              <a:t>IX Konferencja naukowa nt. Odkształcalność metali i stopów  22-25 listopada Zamek w Łańcucie</a:t>
            </a:r>
          </a:p>
        </p:txBody>
      </p:sp>
      <p:sp>
        <p:nvSpPr>
          <p:cNvPr id="7" name="Rectangle 7"/>
          <p:cNvSpPr>
            <a:spLocks noGrp="1" noChangeArrowheads="1"/>
          </p:cNvSpPr>
          <p:nvPr>
            <p:ph type="sldNum" sz="quarter" idx="12"/>
          </p:nvPr>
        </p:nvSpPr>
        <p:spPr>
          <a:ln/>
        </p:spPr>
        <p:txBody>
          <a:bodyPr/>
          <a:lstStyle>
            <a:lvl1pPr>
              <a:defRPr/>
            </a:lvl1pPr>
          </a:lstStyle>
          <a:p>
            <a:pPr>
              <a:defRPr/>
            </a:pPr>
            <a:fld id="{F6B8B60A-FC9F-4FEE-824C-3B92EC945C19}" type="slidenum">
              <a:rPr lang="pl-PL" altLang="en-US"/>
              <a:pPr>
                <a:defRPr/>
              </a:pPr>
              <a:t>‹#›</a:t>
            </a:fld>
            <a:endParaRPr lang="pl-PL"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l-PL" altLang="en-US" smtClean="0"/>
              <a:t>Kliknij, aby edytować styl wzorca tytułu</a:t>
            </a:r>
          </a:p>
        </p:txBody>
      </p:sp>
      <p:sp>
        <p:nvSpPr>
          <p:cNvPr id="1027"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en-US" smtClean="0"/>
              <a:t>Kliknij, aby edytować style wzorca tekstu</a:t>
            </a:r>
          </a:p>
          <a:p>
            <a:pPr lvl="1"/>
            <a:r>
              <a:rPr lang="pl-PL" altLang="en-US" smtClean="0"/>
              <a:t>Drugi poziom</a:t>
            </a:r>
          </a:p>
          <a:p>
            <a:pPr lvl="2"/>
            <a:r>
              <a:rPr lang="pl-PL" altLang="en-US" smtClean="0"/>
              <a:t>Trzeci poziom</a:t>
            </a:r>
          </a:p>
          <a:p>
            <a:pPr lvl="3"/>
            <a:r>
              <a:rPr lang="pl-PL" altLang="en-US" smtClean="0"/>
              <a:t>Czwarty poziom</a:t>
            </a:r>
          </a:p>
          <a:p>
            <a:pPr lvl="4"/>
            <a:r>
              <a:rPr lang="pl-PL" altLang="en-US" smtClean="0"/>
              <a:t>Piąty poziom</a:t>
            </a:r>
          </a:p>
        </p:txBody>
      </p:sp>
      <p:sp>
        <p:nvSpPr>
          <p:cNvPr id="819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pl-PL" altLang="en-US"/>
          </a:p>
        </p:txBody>
      </p:sp>
      <p:sp>
        <p:nvSpPr>
          <p:cNvPr id="819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r>
              <a:rPr lang="pl-PL" altLang="en-US"/>
              <a:t>IX Konferencja naukowa nt. Odkształcalność metali i stopów  22-25 listopada Zamek w Łańcucie</a:t>
            </a:r>
          </a:p>
        </p:txBody>
      </p:sp>
      <p:sp>
        <p:nvSpPr>
          <p:cNvPr id="819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31E10183-07EF-4C6D-920A-BB16D0D7340D}" type="slidenum">
              <a:rPr lang="pl-PL" altLang="en-US"/>
              <a:pPr>
                <a:defRPr/>
              </a:pPr>
              <a:t>‹#›</a:t>
            </a:fld>
            <a:endParaRPr lang="pl-PL" altLang="en-US"/>
          </a:p>
        </p:txBody>
      </p:sp>
    </p:spTree>
  </p:cSld>
  <p:clrMap bg1="lt1" tx1="dk1" bg2="lt2" tx2="dk2" accent1="accent1" accent2="accent2" accent3="accent3" accent4="accent4" accent5="accent5" accent6="accent6" hlink="hlink" folHlink="folHlink"/>
  <p:sldLayoutIdLst>
    <p:sldLayoutId id="2147484156"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33363" y="476250"/>
            <a:ext cx="7032625" cy="2133600"/>
          </a:xfrm>
        </p:spPr>
        <p:txBody>
          <a:bodyPr/>
          <a:lstStyle/>
          <a:p>
            <a:r>
              <a:rPr lang="pl-PL" altLang="pl-PL" sz="2800" smtClean="0"/>
              <a:t/>
            </a:r>
            <a:br>
              <a:rPr lang="pl-PL" altLang="pl-PL" sz="2800" smtClean="0"/>
            </a:br>
            <a:r>
              <a:rPr lang="pl-PL" altLang="pl-PL" sz="2800" smtClean="0"/>
              <a:t/>
            </a:r>
            <a:br>
              <a:rPr lang="pl-PL" altLang="pl-PL" sz="2800" smtClean="0"/>
            </a:br>
            <a:r>
              <a:rPr lang="pl-PL" altLang="pl-PL" sz="2800" smtClean="0"/>
              <a:t/>
            </a:r>
            <a:br>
              <a:rPr lang="pl-PL" altLang="pl-PL" sz="2800" smtClean="0"/>
            </a:br>
            <a:r>
              <a:rPr lang="pl-PL" altLang="pl-PL" sz="2800" smtClean="0"/>
              <a:t/>
            </a:r>
            <a:br>
              <a:rPr lang="pl-PL" altLang="pl-PL" sz="2800" smtClean="0"/>
            </a:br>
            <a:r>
              <a:rPr lang="pl-PL" altLang="pl-PL" sz="2800" smtClean="0"/>
              <a:t/>
            </a:r>
            <a:br>
              <a:rPr lang="pl-PL" altLang="pl-PL" sz="2800" smtClean="0"/>
            </a:br>
            <a:r>
              <a:rPr lang="pl-PL" altLang="pl-PL" sz="2800" smtClean="0"/>
              <a:t/>
            </a:r>
            <a:br>
              <a:rPr lang="pl-PL" altLang="pl-PL" sz="2800" smtClean="0"/>
            </a:br>
            <a:r>
              <a:rPr lang="pl-PL" altLang="pl-PL" sz="2800" smtClean="0"/>
              <a:t/>
            </a:r>
            <a:br>
              <a:rPr lang="pl-PL" altLang="pl-PL" sz="2800" smtClean="0"/>
            </a:br>
            <a:r>
              <a:rPr lang="pl-PL" altLang="pl-PL" sz="2800" smtClean="0"/>
              <a:t/>
            </a:r>
            <a:br>
              <a:rPr lang="pl-PL" altLang="pl-PL" sz="2800" smtClean="0"/>
            </a:br>
            <a:r>
              <a:rPr lang="pl-PL" altLang="pl-PL" sz="2800" smtClean="0"/>
              <a:t/>
            </a:r>
            <a:br>
              <a:rPr lang="pl-PL" altLang="pl-PL" sz="2800" smtClean="0"/>
            </a:br>
            <a:r>
              <a:rPr lang="pl-PL" altLang="pl-PL" sz="2800" smtClean="0"/>
              <a:t/>
            </a:r>
            <a:br>
              <a:rPr lang="pl-PL" altLang="pl-PL" sz="2800" smtClean="0"/>
            </a:br>
            <a:r>
              <a:rPr lang="pl-PL" altLang="pl-PL" sz="2800" smtClean="0"/>
              <a:t/>
            </a:r>
            <a:br>
              <a:rPr lang="pl-PL" altLang="pl-PL" sz="2800" smtClean="0"/>
            </a:br>
            <a:r>
              <a:rPr lang="pl-PL" altLang="pl-PL" sz="2800" smtClean="0"/>
              <a:t/>
            </a:r>
            <a:br>
              <a:rPr lang="pl-PL" altLang="pl-PL" sz="2800" smtClean="0"/>
            </a:br>
            <a:r>
              <a:rPr lang="pl-PL" altLang="pl-PL" sz="2800" smtClean="0"/>
              <a:t/>
            </a:r>
            <a:br>
              <a:rPr lang="pl-PL" altLang="pl-PL" sz="2800" smtClean="0"/>
            </a:br>
            <a:r>
              <a:rPr lang="pl-PL" altLang="pl-PL" sz="2800" smtClean="0"/>
              <a:t/>
            </a:r>
            <a:br>
              <a:rPr lang="pl-PL" altLang="pl-PL" sz="2800" smtClean="0"/>
            </a:br>
            <a:r>
              <a:rPr lang="en-US" altLang="pl-PL" sz="2800" smtClean="0"/>
              <a:t>THE EFFECT OF HEAT TREATMENT ON THE PROPERTIES OF ZIRCONIUM - CARBON STEEL BIMETAL PRODUCED BY EXPLOSION WELDING</a:t>
            </a:r>
            <a:endParaRPr lang="pl-PL" altLang="pl-PL" sz="2800" smtClean="0"/>
          </a:p>
        </p:txBody>
      </p:sp>
      <p:pic>
        <p:nvPicPr>
          <p:cNvPr id="3075" name="Picture 4"/>
          <p:cNvPicPr>
            <a:picLocks noChangeAspect="1" noChangeArrowheads="1"/>
          </p:cNvPicPr>
          <p:nvPr/>
        </p:nvPicPr>
        <p:blipFill>
          <a:blip r:embed="rId3" cstate="print"/>
          <a:srcRect/>
          <a:stretch>
            <a:fillRect/>
          </a:stretch>
        </p:blipFill>
        <p:spPr bwMode="auto">
          <a:xfrm>
            <a:off x="7702550" y="130175"/>
            <a:ext cx="963613" cy="1023938"/>
          </a:xfrm>
          <a:prstGeom prst="rect">
            <a:avLst/>
          </a:prstGeom>
          <a:noFill/>
          <a:ln w="9525">
            <a:noFill/>
            <a:miter lim="800000"/>
            <a:headEnd/>
            <a:tailEnd/>
          </a:ln>
        </p:spPr>
      </p:pic>
      <p:sp>
        <p:nvSpPr>
          <p:cNvPr id="3076" name="Prostokąt 2"/>
          <p:cNvSpPr>
            <a:spLocks noChangeArrowheads="1"/>
          </p:cNvSpPr>
          <p:nvPr/>
        </p:nvSpPr>
        <p:spPr bwMode="auto">
          <a:xfrm>
            <a:off x="611188" y="2997200"/>
            <a:ext cx="6588125" cy="3416300"/>
          </a:xfrm>
          <a:prstGeom prst="rect">
            <a:avLst/>
          </a:prstGeom>
          <a:noFill/>
          <a:ln w="9525">
            <a:noFill/>
            <a:miter lim="800000"/>
            <a:headEnd/>
            <a:tailEnd/>
          </a:ln>
        </p:spPr>
        <p:txBody>
          <a:bodyPr>
            <a:spAutoFit/>
          </a:bodyPr>
          <a:lstStyle/>
          <a:p>
            <a:pPr algn="r"/>
            <a:r>
              <a:rPr lang="pl-PL" altLang="pl-PL" sz="2400" b="1"/>
              <a:t>Mariusz Prażmowski </a:t>
            </a:r>
            <a:r>
              <a:rPr lang="pl-PL" altLang="pl-PL" sz="2400" b="1" baseline="30000"/>
              <a:t>1)</a:t>
            </a:r>
            <a:r>
              <a:rPr lang="pl-PL" altLang="pl-PL" sz="2400" b="1"/>
              <a:t>,  Henryk Paul </a:t>
            </a:r>
            <a:r>
              <a:rPr lang="pl-PL" altLang="pl-PL" sz="2400" b="1" baseline="30000"/>
              <a:t>2)</a:t>
            </a:r>
            <a:r>
              <a:rPr lang="pl-PL" altLang="pl-PL" sz="2400" b="1"/>
              <a:t>, </a:t>
            </a:r>
            <a:r>
              <a:rPr lang="pl-PL" altLang="pl-PL" sz="2400" b="1" u="sng"/>
              <a:t>Fabian Żok </a:t>
            </a:r>
            <a:r>
              <a:rPr lang="pl-PL" altLang="pl-PL" sz="2400" b="1" baseline="30000"/>
              <a:t>1,3)</a:t>
            </a:r>
          </a:p>
          <a:p>
            <a:pPr algn="r"/>
            <a:endParaRPr lang="pl-PL" altLang="pl-PL" sz="2400"/>
          </a:p>
          <a:p>
            <a:r>
              <a:rPr lang="pl-PL" altLang="pl-PL" baseline="30000"/>
              <a:t>1) </a:t>
            </a:r>
            <a:r>
              <a:rPr lang="en-US" altLang="pl-PL"/>
              <a:t>Technical University of Opole</a:t>
            </a:r>
            <a:r>
              <a:rPr lang="pl-PL" altLang="pl-PL"/>
              <a:t>, Mechanical Department,</a:t>
            </a:r>
          </a:p>
          <a:p>
            <a:r>
              <a:rPr lang="pl-PL" altLang="pl-PL" baseline="30000"/>
              <a:t>2) </a:t>
            </a:r>
            <a:r>
              <a:rPr lang="en-US" altLang="pl-PL"/>
              <a:t>Institute of Metallurgy and Materials Science</a:t>
            </a:r>
            <a:r>
              <a:rPr lang="pl-PL" altLang="pl-PL"/>
              <a:t> PAN, </a:t>
            </a:r>
          </a:p>
          <a:p>
            <a:r>
              <a:rPr lang="pl-PL" altLang="pl-PL" baseline="30000"/>
              <a:t>3)</a:t>
            </a:r>
            <a:r>
              <a:rPr lang="pl-PL" altLang="pl-PL"/>
              <a:t> ZTW Explomet, </a:t>
            </a:r>
          </a:p>
          <a:p>
            <a:endParaRPr lang="pl-PL" altLang="pl-PL"/>
          </a:p>
          <a:p>
            <a:endParaRPr lang="pl-PL" altLang="pl-PL"/>
          </a:p>
          <a:p>
            <a:endParaRPr lang="pl-PL" altLang="pl-PL"/>
          </a:p>
          <a:p>
            <a:endParaRPr lang="pl-PL" altLang="pl-PL"/>
          </a:p>
          <a:p>
            <a:endParaRPr lang="pl-PL" altLang="pl-PL"/>
          </a:p>
        </p:txBody>
      </p:sp>
      <p:grpSp>
        <p:nvGrpSpPr>
          <p:cNvPr id="3077" name="Group 106"/>
          <p:cNvGrpSpPr>
            <a:grpSpLocks/>
          </p:cNvGrpSpPr>
          <p:nvPr/>
        </p:nvGrpSpPr>
        <p:grpSpPr bwMode="auto">
          <a:xfrm>
            <a:off x="7818438" y="1238250"/>
            <a:ext cx="777875" cy="822325"/>
            <a:chOff x="-2" y="-1"/>
            <a:chExt cx="20004" cy="20003"/>
          </a:xfrm>
        </p:grpSpPr>
        <p:grpSp>
          <p:nvGrpSpPr>
            <p:cNvPr id="3082" name="Group 107"/>
            <p:cNvGrpSpPr>
              <a:grpSpLocks/>
            </p:cNvGrpSpPr>
            <p:nvPr/>
          </p:nvGrpSpPr>
          <p:grpSpPr bwMode="auto">
            <a:xfrm>
              <a:off x="2937" y="3369"/>
              <a:ext cx="14283" cy="6798"/>
              <a:chOff x="-1" y="0"/>
              <a:chExt cx="20001" cy="19999"/>
            </a:xfrm>
          </p:grpSpPr>
          <p:sp>
            <p:nvSpPr>
              <p:cNvPr id="3094" name="Freeform 108"/>
              <p:cNvSpPr>
                <a:spLocks/>
              </p:cNvSpPr>
              <p:nvPr/>
            </p:nvSpPr>
            <p:spPr bwMode="auto">
              <a:xfrm>
                <a:off x="2195" y="0"/>
                <a:ext cx="4362" cy="6628"/>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9874" y="19826"/>
                    </a:moveTo>
                    <a:lnTo>
                      <a:pt x="9937" y="0"/>
                    </a:lnTo>
                    <a:lnTo>
                      <a:pt x="0" y="19826"/>
                    </a:lnTo>
                    <a:lnTo>
                      <a:pt x="19874" y="19826"/>
                    </a:lnTo>
                    <a:close/>
                  </a:path>
                </a:pathLst>
              </a:custGeom>
              <a:solidFill>
                <a:srgbClr val="FF0000"/>
              </a:solidFill>
              <a:ln w="3175">
                <a:solidFill>
                  <a:srgbClr val="FF0000"/>
                </a:solidFill>
                <a:round/>
                <a:headEnd type="none" w="sm" len="sm"/>
                <a:tailEnd type="none" w="sm" len="sm"/>
              </a:ln>
            </p:spPr>
            <p:txBody>
              <a:bodyPr/>
              <a:lstStyle/>
              <a:p>
                <a:endParaRPr lang="pl-PL"/>
              </a:p>
            </p:txBody>
          </p:sp>
          <p:sp>
            <p:nvSpPr>
              <p:cNvPr id="3095" name="Freeform 109"/>
              <p:cNvSpPr>
                <a:spLocks/>
              </p:cNvSpPr>
              <p:nvPr/>
            </p:nvSpPr>
            <p:spPr bwMode="auto">
              <a:xfrm>
                <a:off x="27" y="13371"/>
                <a:ext cx="4362" cy="6628"/>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937" y="19826"/>
                    </a:lnTo>
                    <a:lnTo>
                      <a:pt x="19874" y="0"/>
                    </a:lnTo>
                    <a:lnTo>
                      <a:pt x="0" y="0"/>
                    </a:lnTo>
                    <a:close/>
                  </a:path>
                </a:pathLst>
              </a:custGeom>
              <a:solidFill>
                <a:srgbClr val="FF0000"/>
              </a:solidFill>
              <a:ln w="3175">
                <a:solidFill>
                  <a:srgbClr val="FF0000"/>
                </a:solidFill>
                <a:round/>
                <a:headEnd type="none" w="sm" len="sm"/>
                <a:tailEnd type="none" w="sm" len="sm"/>
              </a:ln>
            </p:spPr>
            <p:txBody>
              <a:bodyPr/>
              <a:lstStyle/>
              <a:p>
                <a:endParaRPr lang="pl-PL"/>
              </a:p>
            </p:txBody>
          </p:sp>
          <p:sp>
            <p:nvSpPr>
              <p:cNvPr id="3096" name="Freeform 110"/>
              <p:cNvSpPr>
                <a:spLocks/>
              </p:cNvSpPr>
              <p:nvPr/>
            </p:nvSpPr>
            <p:spPr bwMode="auto">
              <a:xfrm>
                <a:off x="6914" y="13312"/>
                <a:ext cx="4362" cy="6628"/>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937" y="19826"/>
                    </a:lnTo>
                    <a:lnTo>
                      <a:pt x="19874" y="0"/>
                    </a:lnTo>
                    <a:lnTo>
                      <a:pt x="0" y="0"/>
                    </a:lnTo>
                    <a:close/>
                  </a:path>
                </a:pathLst>
              </a:custGeom>
              <a:solidFill>
                <a:srgbClr val="FF0000"/>
              </a:solidFill>
              <a:ln w="3175">
                <a:solidFill>
                  <a:srgbClr val="FF0000"/>
                </a:solidFill>
                <a:round/>
                <a:headEnd type="none" w="sm" len="sm"/>
                <a:tailEnd type="none" w="sm" len="sm"/>
              </a:ln>
            </p:spPr>
            <p:txBody>
              <a:bodyPr/>
              <a:lstStyle/>
              <a:p>
                <a:endParaRPr lang="pl-PL"/>
              </a:p>
            </p:txBody>
          </p:sp>
          <p:sp>
            <p:nvSpPr>
              <p:cNvPr id="3097" name="Freeform 111"/>
              <p:cNvSpPr>
                <a:spLocks/>
              </p:cNvSpPr>
              <p:nvPr/>
            </p:nvSpPr>
            <p:spPr bwMode="auto">
              <a:xfrm>
                <a:off x="11276" y="13371"/>
                <a:ext cx="4362" cy="6628"/>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937" y="19826"/>
                    </a:lnTo>
                    <a:lnTo>
                      <a:pt x="19874" y="0"/>
                    </a:lnTo>
                    <a:lnTo>
                      <a:pt x="0" y="0"/>
                    </a:lnTo>
                    <a:close/>
                  </a:path>
                </a:pathLst>
              </a:custGeom>
              <a:solidFill>
                <a:srgbClr val="FF0000"/>
              </a:solidFill>
              <a:ln w="3175">
                <a:solidFill>
                  <a:srgbClr val="FF0000"/>
                </a:solidFill>
                <a:round/>
                <a:headEnd type="none" w="sm" len="sm"/>
                <a:tailEnd type="none" w="sm" len="sm"/>
              </a:ln>
            </p:spPr>
            <p:txBody>
              <a:bodyPr/>
              <a:lstStyle/>
              <a:p>
                <a:endParaRPr lang="pl-PL"/>
              </a:p>
            </p:txBody>
          </p:sp>
          <p:sp>
            <p:nvSpPr>
              <p:cNvPr id="3098" name="Freeform 112"/>
              <p:cNvSpPr>
                <a:spLocks/>
              </p:cNvSpPr>
              <p:nvPr/>
            </p:nvSpPr>
            <p:spPr bwMode="auto">
              <a:xfrm>
                <a:off x="15583" y="13312"/>
                <a:ext cx="4362" cy="6628"/>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937" y="19826"/>
                    </a:lnTo>
                    <a:lnTo>
                      <a:pt x="19874" y="0"/>
                    </a:lnTo>
                    <a:lnTo>
                      <a:pt x="0" y="0"/>
                    </a:lnTo>
                    <a:close/>
                  </a:path>
                </a:pathLst>
              </a:custGeom>
              <a:solidFill>
                <a:srgbClr val="FF0000"/>
              </a:solidFill>
              <a:ln w="3175">
                <a:solidFill>
                  <a:srgbClr val="FF0000"/>
                </a:solidFill>
                <a:round/>
                <a:headEnd type="none" w="sm" len="sm"/>
                <a:tailEnd type="none" w="sm" len="sm"/>
              </a:ln>
            </p:spPr>
            <p:txBody>
              <a:bodyPr/>
              <a:lstStyle/>
              <a:p>
                <a:endParaRPr lang="pl-PL"/>
              </a:p>
            </p:txBody>
          </p:sp>
          <p:sp>
            <p:nvSpPr>
              <p:cNvPr id="3099" name="Freeform 113"/>
              <p:cNvSpPr>
                <a:spLocks/>
              </p:cNvSpPr>
              <p:nvPr/>
            </p:nvSpPr>
            <p:spPr bwMode="auto">
              <a:xfrm>
                <a:off x="9108" y="0"/>
                <a:ext cx="4362" cy="6628"/>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9874" y="19826"/>
                    </a:moveTo>
                    <a:lnTo>
                      <a:pt x="9937" y="0"/>
                    </a:lnTo>
                    <a:lnTo>
                      <a:pt x="0" y="19826"/>
                    </a:lnTo>
                    <a:lnTo>
                      <a:pt x="19874" y="19826"/>
                    </a:lnTo>
                    <a:close/>
                  </a:path>
                </a:pathLst>
              </a:custGeom>
              <a:solidFill>
                <a:srgbClr val="FF0000"/>
              </a:solidFill>
              <a:ln w="3175">
                <a:solidFill>
                  <a:srgbClr val="FF0000"/>
                </a:solidFill>
                <a:round/>
                <a:headEnd type="none" w="sm" len="sm"/>
                <a:tailEnd type="none" w="sm" len="sm"/>
              </a:ln>
            </p:spPr>
            <p:txBody>
              <a:bodyPr/>
              <a:lstStyle/>
              <a:p>
                <a:endParaRPr lang="pl-PL"/>
              </a:p>
            </p:txBody>
          </p:sp>
          <p:sp>
            <p:nvSpPr>
              <p:cNvPr id="3100" name="Freeform 114"/>
              <p:cNvSpPr>
                <a:spLocks/>
              </p:cNvSpPr>
              <p:nvPr/>
            </p:nvSpPr>
            <p:spPr bwMode="auto">
              <a:xfrm>
                <a:off x="13470" y="0"/>
                <a:ext cx="4362" cy="6628"/>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9874" y="19826"/>
                    </a:moveTo>
                    <a:lnTo>
                      <a:pt x="9937" y="0"/>
                    </a:lnTo>
                    <a:lnTo>
                      <a:pt x="0" y="19826"/>
                    </a:lnTo>
                    <a:lnTo>
                      <a:pt x="19874" y="19826"/>
                    </a:lnTo>
                    <a:close/>
                  </a:path>
                </a:pathLst>
              </a:custGeom>
              <a:solidFill>
                <a:srgbClr val="FF0000"/>
              </a:solidFill>
              <a:ln w="3175">
                <a:solidFill>
                  <a:srgbClr val="FF0000"/>
                </a:solidFill>
                <a:round/>
                <a:headEnd type="none" w="sm" len="sm"/>
                <a:tailEnd type="none" w="sm" len="sm"/>
              </a:ln>
            </p:spPr>
            <p:txBody>
              <a:bodyPr/>
              <a:lstStyle/>
              <a:p>
                <a:endParaRPr lang="pl-PL"/>
              </a:p>
            </p:txBody>
          </p:sp>
          <p:sp>
            <p:nvSpPr>
              <p:cNvPr id="3101" name="Freeform 115"/>
              <p:cNvSpPr>
                <a:spLocks/>
              </p:cNvSpPr>
              <p:nvPr/>
            </p:nvSpPr>
            <p:spPr bwMode="auto">
              <a:xfrm>
                <a:off x="6886" y="6569"/>
                <a:ext cx="13114" cy="6802"/>
              </a:xfrm>
              <a:custGeom>
                <a:avLst/>
                <a:gdLst>
                  <a:gd name="T0" fmla="*/ 0 w 20000"/>
                  <a:gd name="T1" fmla="*/ 0 h 20000"/>
                  <a:gd name="T2" fmla="*/ 1 w 20000"/>
                  <a:gd name="T3" fmla="*/ 0 h 20000"/>
                  <a:gd name="T4" fmla="*/ 1 w 20000"/>
                  <a:gd name="T5" fmla="*/ 0 h 20000"/>
                  <a:gd name="T6" fmla="*/ 1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831"/>
                    </a:moveTo>
                    <a:lnTo>
                      <a:pt x="3389" y="0"/>
                    </a:lnTo>
                    <a:lnTo>
                      <a:pt x="16736" y="0"/>
                    </a:lnTo>
                    <a:lnTo>
                      <a:pt x="19958" y="19831"/>
                    </a:lnTo>
                    <a:lnTo>
                      <a:pt x="0" y="19831"/>
                    </a:lnTo>
                    <a:close/>
                  </a:path>
                </a:pathLst>
              </a:custGeom>
              <a:solidFill>
                <a:srgbClr val="FF0000"/>
              </a:solidFill>
              <a:ln w="3175">
                <a:solidFill>
                  <a:srgbClr val="FF0000"/>
                </a:solidFill>
                <a:round/>
                <a:headEnd type="none" w="sm" len="sm"/>
                <a:tailEnd type="none" w="sm" len="sm"/>
              </a:ln>
            </p:spPr>
            <p:txBody>
              <a:bodyPr/>
              <a:lstStyle/>
              <a:p>
                <a:endParaRPr lang="pl-PL"/>
              </a:p>
            </p:txBody>
          </p:sp>
          <p:sp>
            <p:nvSpPr>
              <p:cNvPr id="3102" name="Freeform 116"/>
              <p:cNvSpPr>
                <a:spLocks/>
              </p:cNvSpPr>
              <p:nvPr/>
            </p:nvSpPr>
            <p:spPr bwMode="auto">
              <a:xfrm>
                <a:off x="-1" y="6569"/>
                <a:ext cx="6558" cy="680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611" y="0"/>
                    </a:moveTo>
                    <a:lnTo>
                      <a:pt x="0" y="19831"/>
                    </a:lnTo>
                    <a:lnTo>
                      <a:pt x="13305" y="19831"/>
                    </a:lnTo>
                    <a:lnTo>
                      <a:pt x="19916" y="0"/>
                    </a:lnTo>
                    <a:lnTo>
                      <a:pt x="6611" y="0"/>
                    </a:lnTo>
                    <a:close/>
                  </a:path>
                </a:pathLst>
              </a:custGeom>
              <a:solidFill>
                <a:srgbClr val="FF0000"/>
              </a:solidFill>
              <a:ln w="3175">
                <a:solidFill>
                  <a:srgbClr val="FF0000"/>
                </a:solidFill>
                <a:round/>
                <a:headEnd type="none" w="sm" len="sm"/>
                <a:tailEnd type="none" w="sm" len="sm"/>
              </a:ln>
            </p:spPr>
            <p:txBody>
              <a:bodyPr/>
              <a:lstStyle/>
              <a:p>
                <a:endParaRPr lang="pl-PL"/>
              </a:p>
            </p:txBody>
          </p:sp>
        </p:grpSp>
        <p:grpSp>
          <p:nvGrpSpPr>
            <p:cNvPr id="3083" name="Group 117"/>
            <p:cNvGrpSpPr>
              <a:grpSpLocks/>
            </p:cNvGrpSpPr>
            <p:nvPr/>
          </p:nvGrpSpPr>
          <p:grpSpPr bwMode="auto">
            <a:xfrm>
              <a:off x="2937" y="9736"/>
              <a:ext cx="14283" cy="6798"/>
              <a:chOff x="0" y="0"/>
              <a:chExt cx="20000" cy="19999"/>
            </a:xfrm>
          </p:grpSpPr>
          <p:sp>
            <p:nvSpPr>
              <p:cNvPr id="3085" name="Freeform 118"/>
              <p:cNvSpPr>
                <a:spLocks/>
              </p:cNvSpPr>
              <p:nvPr/>
            </p:nvSpPr>
            <p:spPr bwMode="auto">
              <a:xfrm>
                <a:off x="2194" y="0"/>
                <a:ext cx="4363" cy="6628"/>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9874" y="19826"/>
                    </a:moveTo>
                    <a:lnTo>
                      <a:pt x="9937" y="0"/>
                    </a:lnTo>
                    <a:lnTo>
                      <a:pt x="0" y="19826"/>
                    </a:lnTo>
                    <a:lnTo>
                      <a:pt x="19874" y="19826"/>
                    </a:lnTo>
                    <a:close/>
                  </a:path>
                </a:pathLst>
              </a:custGeom>
              <a:solidFill>
                <a:srgbClr val="0000FF"/>
              </a:solidFill>
              <a:ln w="3175">
                <a:solidFill>
                  <a:srgbClr val="0000FF"/>
                </a:solidFill>
                <a:round/>
                <a:headEnd type="none" w="sm" len="sm"/>
                <a:tailEnd type="none" w="sm" len="sm"/>
              </a:ln>
            </p:spPr>
            <p:txBody>
              <a:bodyPr/>
              <a:lstStyle/>
              <a:p>
                <a:endParaRPr lang="pl-PL"/>
              </a:p>
            </p:txBody>
          </p:sp>
          <p:sp>
            <p:nvSpPr>
              <p:cNvPr id="3086" name="Freeform 119"/>
              <p:cNvSpPr>
                <a:spLocks/>
              </p:cNvSpPr>
              <p:nvPr/>
            </p:nvSpPr>
            <p:spPr bwMode="auto">
              <a:xfrm>
                <a:off x="28" y="13371"/>
                <a:ext cx="4362" cy="6628"/>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937" y="19826"/>
                    </a:lnTo>
                    <a:lnTo>
                      <a:pt x="19874" y="0"/>
                    </a:lnTo>
                    <a:lnTo>
                      <a:pt x="0" y="0"/>
                    </a:lnTo>
                    <a:close/>
                  </a:path>
                </a:pathLst>
              </a:custGeom>
              <a:solidFill>
                <a:srgbClr val="0000FF"/>
              </a:solidFill>
              <a:ln w="3175">
                <a:noFill/>
                <a:round/>
                <a:headEnd type="none" w="sm" len="sm"/>
                <a:tailEnd type="none" w="sm" len="sm"/>
              </a:ln>
            </p:spPr>
            <p:txBody>
              <a:bodyPr/>
              <a:lstStyle/>
              <a:p>
                <a:endParaRPr lang="pl-PL"/>
              </a:p>
            </p:txBody>
          </p:sp>
          <p:sp>
            <p:nvSpPr>
              <p:cNvPr id="3087" name="Freeform 120"/>
              <p:cNvSpPr>
                <a:spLocks/>
              </p:cNvSpPr>
              <p:nvPr/>
            </p:nvSpPr>
            <p:spPr bwMode="auto">
              <a:xfrm>
                <a:off x="6913" y="13312"/>
                <a:ext cx="4363" cy="6628"/>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937" y="19826"/>
                    </a:lnTo>
                    <a:lnTo>
                      <a:pt x="19874" y="0"/>
                    </a:lnTo>
                    <a:lnTo>
                      <a:pt x="0" y="0"/>
                    </a:lnTo>
                    <a:close/>
                  </a:path>
                </a:pathLst>
              </a:custGeom>
              <a:solidFill>
                <a:srgbClr val="0000FF"/>
              </a:solidFill>
              <a:ln w="3175">
                <a:solidFill>
                  <a:srgbClr val="0000FF"/>
                </a:solidFill>
                <a:round/>
                <a:headEnd type="none" w="sm" len="sm"/>
                <a:tailEnd type="none" w="sm" len="sm"/>
              </a:ln>
            </p:spPr>
            <p:txBody>
              <a:bodyPr/>
              <a:lstStyle/>
              <a:p>
                <a:endParaRPr lang="pl-PL"/>
              </a:p>
            </p:txBody>
          </p:sp>
          <p:sp>
            <p:nvSpPr>
              <p:cNvPr id="3088" name="Freeform 121"/>
              <p:cNvSpPr>
                <a:spLocks/>
              </p:cNvSpPr>
              <p:nvPr/>
            </p:nvSpPr>
            <p:spPr bwMode="auto">
              <a:xfrm>
                <a:off x="11276" y="13371"/>
                <a:ext cx="4362" cy="6628"/>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937" y="19826"/>
                    </a:lnTo>
                    <a:lnTo>
                      <a:pt x="19874" y="0"/>
                    </a:lnTo>
                    <a:lnTo>
                      <a:pt x="0" y="0"/>
                    </a:lnTo>
                    <a:close/>
                  </a:path>
                </a:pathLst>
              </a:custGeom>
              <a:solidFill>
                <a:srgbClr val="0000FF"/>
              </a:solidFill>
              <a:ln w="3175">
                <a:solidFill>
                  <a:srgbClr val="0000FF"/>
                </a:solidFill>
                <a:round/>
                <a:headEnd type="none" w="sm" len="sm"/>
                <a:tailEnd type="none" w="sm" len="sm"/>
              </a:ln>
            </p:spPr>
            <p:txBody>
              <a:bodyPr/>
              <a:lstStyle/>
              <a:p>
                <a:endParaRPr lang="pl-PL"/>
              </a:p>
            </p:txBody>
          </p:sp>
          <p:sp>
            <p:nvSpPr>
              <p:cNvPr id="3089" name="Freeform 122"/>
              <p:cNvSpPr>
                <a:spLocks/>
              </p:cNvSpPr>
              <p:nvPr/>
            </p:nvSpPr>
            <p:spPr bwMode="auto">
              <a:xfrm>
                <a:off x="15583" y="13312"/>
                <a:ext cx="4362" cy="6628"/>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937" y="19826"/>
                    </a:lnTo>
                    <a:lnTo>
                      <a:pt x="19874" y="0"/>
                    </a:lnTo>
                    <a:lnTo>
                      <a:pt x="0" y="0"/>
                    </a:lnTo>
                    <a:close/>
                  </a:path>
                </a:pathLst>
              </a:custGeom>
              <a:solidFill>
                <a:srgbClr val="0000FF"/>
              </a:solidFill>
              <a:ln w="3175">
                <a:solidFill>
                  <a:srgbClr val="0000FF"/>
                </a:solidFill>
                <a:round/>
                <a:headEnd type="none" w="sm" len="sm"/>
                <a:tailEnd type="none" w="sm" len="sm"/>
              </a:ln>
            </p:spPr>
            <p:txBody>
              <a:bodyPr/>
              <a:lstStyle/>
              <a:p>
                <a:endParaRPr lang="pl-PL"/>
              </a:p>
            </p:txBody>
          </p:sp>
          <p:sp>
            <p:nvSpPr>
              <p:cNvPr id="3090" name="Freeform 123"/>
              <p:cNvSpPr>
                <a:spLocks/>
              </p:cNvSpPr>
              <p:nvPr/>
            </p:nvSpPr>
            <p:spPr bwMode="auto">
              <a:xfrm>
                <a:off x="9109" y="0"/>
                <a:ext cx="4361" cy="6628"/>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9874" y="19826"/>
                    </a:moveTo>
                    <a:lnTo>
                      <a:pt x="9937" y="0"/>
                    </a:lnTo>
                    <a:lnTo>
                      <a:pt x="0" y="19826"/>
                    </a:lnTo>
                    <a:lnTo>
                      <a:pt x="19874" y="19826"/>
                    </a:lnTo>
                    <a:close/>
                  </a:path>
                </a:pathLst>
              </a:custGeom>
              <a:solidFill>
                <a:srgbClr val="0000FF"/>
              </a:solidFill>
              <a:ln w="3175">
                <a:solidFill>
                  <a:srgbClr val="0000FF"/>
                </a:solidFill>
                <a:round/>
                <a:headEnd type="none" w="sm" len="sm"/>
                <a:tailEnd type="none" w="sm" len="sm"/>
              </a:ln>
            </p:spPr>
            <p:txBody>
              <a:bodyPr/>
              <a:lstStyle/>
              <a:p>
                <a:endParaRPr lang="pl-PL"/>
              </a:p>
            </p:txBody>
          </p:sp>
          <p:sp>
            <p:nvSpPr>
              <p:cNvPr id="3091" name="Freeform 124"/>
              <p:cNvSpPr>
                <a:spLocks/>
              </p:cNvSpPr>
              <p:nvPr/>
            </p:nvSpPr>
            <p:spPr bwMode="auto">
              <a:xfrm>
                <a:off x="13470" y="0"/>
                <a:ext cx="4362" cy="6628"/>
              </a:xfrm>
              <a:custGeom>
                <a:avLst/>
                <a:gdLst>
                  <a:gd name="T0" fmla="*/ 0 w 20000"/>
                  <a:gd name="T1" fmla="*/ 0 h 20000"/>
                  <a:gd name="T2" fmla="*/ 0 w 20000"/>
                  <a:gd name="T3" fmla="*/ 0 h 20000"/>
                  <a:gd name="T4" fmla="*/ 0 w 20000"/>
                  <a:gd name="T5" fmla="*/ 0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9874" y="19826"/>
                    </a:moveTo>
                    <a:lnTo>
                      <a:pt x="9937" y="0"/>
                    </a:lnTo>
                    <a:lnTo>
                      <a:pt x="0" y="19826"/>
                    </a:lnTo>
                    <a:lnTo>
                      <a:pt x="19874" y="19826"/>
                    </a:lnTo>
                    <a:close/>
                  </a:path>
                </a:pathLst>
              </a:custGeom>
              <a:solidFill>
                <a:srgbClr val="0000FF"/>
              </a:solidFill>
              <a:ln w="3175">
                <a:solidFill>
                  <a:srgbClr val="0000FF"/>
                </a:solidFill>
                <a:round/>
                <a:headEnd type="none" w="sm" len="sm"/>
                <a:tailEnd type="none" w="sm" len="sm"/>
              </a:ln>
            </p:spPr>
            <p:txBody>
              <a:bodyPr/>
              <a:lstStyle/>
              <a:p>
                <a:endParaRPr lang="pl-PL"/>
              </a:p>
            </p:txBody>
          </p:sp>
          <p:sp>
            <p:nvSpPr>
              <p:cNvPr id="3092" name="Freeform 125"/>
              <p:cNvSpPr>
                <a:spLocks/>
              </p:cNvSpPr>
              <p:nvPr/>
            </p:nvSpPr>
            <p:spPr bwMode="auto">
              <a:xfrm>
                <a:off x="6886" y="6569"/>
                <a:ext cx="13114" cy="6802"/>
              </a:xfrm>
              <a:custGeom>
                <a:avLst/>
                <a:gdLst>
                  <a:gd name="T0" fmla="*/ 0 w 20000"/>
                  <a:gd name="T1" fmla="*/ 0 h 20000"/>
                  <a:gd name="T2" fmla="*/ 1 w 20000"/>
                  <a:gd name="T3" fmla="*/ 0 h 20000"/>
                  <a:gd name="T4" fmla="*/ 1 w 20000"/>
                  <a:gd name="T5" fmla="*/ 0 h 20000"/>
                  <a:gd name="T6" fmla="*/ 1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831"/>
                    </a:moveTo>
                    <a:lnTo>
                      <a:pt x="3389" y="0"/>
                    </a:lnTo>
                    <a:lnTo>
                      <a:pt x="16736" y="0"/>
                    </a:lnTo>
                    <a:lnTo>
                      <a:pt x="19958" y="19831"/>
                    </a:lnTo>
                    <a:lnTo>
                      <a:pt x="0" y="19831"/>
                    </a:lnTo>
                    <a:close/>
                  </a:path>
                </a:pathLst>
              </a:custGeom>
              <a:solidFill>
                <a:srgbClr val="0000FF"/>
              </a:solidFill>
              <a:ln w="3175">
                <a:solidFill>
                  <a:srgbClr val="0000FF"/>
                </a:solidFill>
                <a:round/>
                <a:headEnd type="none" w="sm" len="sm"/>
                <a:tailEnd type="none" w="sm" len="sm"/>
              </a:ln>
            </p:spPr>
            <p:txBody>
              <a:bodyPr/>
              <a:lstStyle/>
              <a:p>
                <a:endParaRPr lang="pl-PL"/>
              </a:p>
            </p:txBody>
          </p:sp>
          <p:sp>
            <p:nvSpPr>
              <p:cNvPr id="3093" name="Freeform 126"/>
              <p:cNvSpPr>
                <a:spLocks/>
              </p:cNvSpPr>
              <p:nvPr/>
            </p:nvSpPr>
            <p:spPr bwMode="auto">
              <a:xfrm>
                <a:off x="0" y="6569"/>
                <a:ext cx="6557" cy="6802"/>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611" y="0"/>
                    </a:moveTo>
                    <a:lnTo>
                      <a:pt x="0" y="19831"/>
                    </a:lnTo>
                    <a:lnTo>
                      <a:pt x="13305" y="19831"/>
                    </a:lnTo>
                    <a:lnTo>
                      <a:pt x="19916" y="0"/>
                    </a:lnTo>
                    <a:lnTo>
                      <a:pt x="6611" y="0"/>
                    </a:lnTo>
                    <a:close/>
                  </a:path>
                </a:pathLst>
              </a:custGeom>
              <a:solidFill>
                <a:srgbClr val="0000FF"/>
              </a:solidFill>
              <a:ln w="3175">
                <a:solidFill>
                  <a:srgbClr val="0000FF"/>
                </a:solidFill>
                <a:round/>
                <a:headEnd type="none" w="sm" len="sm"/>
                <a:tailEnd type="none" w="sm" len="sm"/>
              </a:ln>
            </p:spPr>
            <p:txBody>
              <a:bodyPr/>
              <a:lstStyle/>
              <a:p>
                <a:endParaRPr lang="pl-PL"/>
              </a:p>
            </p:txBody>
          </p:sp>
        </p:grpSp>
        <p:sp>
          <p:nvSpPr>
            <p:cNvPr id="3084" name="Rectangle 127"/>
            <p:cNvSpPr>
              <a:spLocks noChangeArrowheads="1"/>
            </p:cNvSpPr>
            <p:nvPr/>
          </p:nvSpPr>
          <p:spPr bwMode="auto">
            <a:xfrm>
              <a:off x="-2" y="-1"/>
              <a:ext cx="20004" cy="20003"/>
            </a:xfrm>
            <a:prstGeom prst="rect">
              <a:avLst/>
            </a:prstGeom>
            <a:noFill/>
            <a:ln w="6350">
              <a:solidFill>
                <a:srgbClr val="000000"/>
              </a:solidFill>
              <a:miter lim="800000"/>
              <a:headEnd/>
              <a:tailEnd/>
            </a:ln>
          </p:spPr>
          <p:txBody>
            <a:bodyPr/>
            <a:lstStyle/>
            <a:p>
              <a:endParaRPr lang="pl-PL" altLang="pl-PL"/>
            </a:p>
          </p:txBody>
        </p:sp>
      </p:grpSp>
      <p:grpSp>
        <p:nvGrpSpPr>
          <p:cNvPr id="3078" name="Group 38"/>
          <p:cNvGrpSpPr>
            <a:grpSpLocks/>
          </p:cNvGrpSpPr>
          <p:nvPr/>
        </p:nvGrpSpPr>
        <p:grpSpPr bwMode="auto">
          <a:xfrm>
            <a:off x="7586663" y="2154238"/>
            <a:ext cx="1677987" cy="466725"/>
            <a:chOff x="471" y="2832"/>
            <a:chExt cx="1681" cy="505"/>
          </a:xfrm>
        </p:grpSpPr>
        <p:pic>
          <p:nvPicPr>
            <p:cNvPr id="3080" name="Picture 39"/>
            <p:cNvPicPr>
              <a:picLocks noChangeAspect="1" noChangeArrowheads="1"/>
            </p:cNvPicPr>
            <p:nvPr/>
          </p:nvPicPr>
          <p:blipFill>
            <a:blip r:embed="rId4" cstate="print"/>
            <a:srcRect/>
            <a:stretch>
              <a:fillRect/>
            </a:stretch>
          </p:blipFill>
          <p:spPr bwMode="auto">
            <a:xfrm>
              <a:off x="471" y="2832"/>
              <a:ext cx="447" cy="410"/>
            </a:xfrm>
            <a:prstGeom prst="rect">
              <a:avLst/>
            </a:prstGeom>
            <a:noFill/>
            <a:ln w="9525">
              <a:noFill/>
              <a:miter lim="800000"/>
              <a:headEnd/>
              <a:tailEnd/>
            </a:ln>
          </p:spPr>
        </p:pic>
        <p:sp>
          <p:nvSpPr>
            <p:cNvPr id="3081" name="Text Box 40" descr="Papeteria"/>
            <p:cNvSpPr txBox="1">
              <a:spLocks noChangeArrowheads="1"/>
            </p:cNvSpPr>
            <p:nvPr/>
          </p:nvSpPr>
          <p:spPr bwMode="auto">
            <a:xfrm>
              <a:off x="883" y="2973"/>
              <a:ext cx="1269" cy="364"/>
            </a:xfrm>
            <a:prstGeom prst="rect">
              <a:avLst/>
            </a:prstGeom>
            <a:noFill/>
            <a:ln w="9525">
              <a:noFill/>
              <a:miter lim="800000"/>
              <a:headEnd/>
              <a:tailEnd/>
            </a:ln>
          </p:spPr>
          <p:txBody>
            <a:bodyPr>
              <a:spAutoFit/>
            </a:bodyPr>
            <a:lstStyle/>
            <a:p>
              <a:pPr>
                <a:spcBef>
                  <a:spcPct val="50000"/>
                </a:spcBef>
              </a:pPr>
              <a:r>
                <a:rPr lang="pl-PL" altLang="pl-PL" sz="1600" b="1">
                  <a:latin typeface="Arial Black" pitchFamily="34" charset="0"/>
                </a:rPr>
                <a:t>xplomet</a:t>
              </a:r>
            </a:p>
          </p:txBody>
        </p:sp>
      </p:grpSp>
      <p:pic>
        <p:nvPicPr>
          <p:cNvPr id="3079" name="Ink 7"/>
          <p:cNvPicPr>
            <a:picLocks noRot="1" noChangeAspect="1" noEditPoints="1" noChangeArrowheads="1" noChangeShapeType="1"/>
          </p:cNvPicPr>
          <p:nvPr/>
        </p:nvPicPr>
        <p:blipFill>
          <a:blip r:embed="rId5"/>
          <a:srcRect/>
          <a:stretch>
            <a:fillRect/>
          </a:stretch>
        </p:blipFill>
        <p:spPr bwMode="auto">
          <a:xfrm>
            <a:off x="-4176713" y="23377525"/>
            <a:ext cx="0" cy="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a:spLocks noGrp="1"/>
          </p:cNvSpPr>
          <p:nvPr>
            <p:ph type="title"/>
          </p:nvPr>
        </p:nvSpPr>
        <p:spPr>
          <a:xfrm>
            <a:off x="0" y="0"/>
            <a:ext cx="9115425" cy="714375"/>
          </a:xfrm>
        </p:spPr>
        <p:txBody>
          <a:bodyPr anchor="ctr"/>
          <a:lstStyle/>
          <a:p>
            <a:pPr algn="ctr"/>
            <a:r>
              <a:rPr lang="en-US" altLang="pl-PL" sz="3200" u="sng" smtClean="0">
                <a:solidFill>
                  <a:srgbClr val="7030A0"/>
                </a:solidFill>
                <a:latin typeface="Times New Roman" pitchFamily="18" charset="0"/>
              </a:rPr>
              <a:t>The selection of heat treatment parameters</a:t>
            </a:r>
            <a:endParaRPr lang="pl-PL" altLang="pl-PL" sz="3200" u="sng" smtClean="0">
              <a:solidFill>
                <a:srgbClr val="7030A0"/>
              </a:solidFill>
              <a:latin typeface="Times New Roman" pitchFamily="18" charset="0"/>
            </a:endParaRPr>
          </a:p>
        </p:txBody>
      </p:sp>
      <p:sp>
        <p:nvSpPr>
          <p:cNvPr id="12291" name="Symbol zastępczy numeru slajdu 8"/>
          <p:cNvSpPr>
            <a:spLocks noGrp="1"/>
          </p:cNvSpPr>
          <p:nvPr>
            <p:ph type="sldNum" sz="quarter" idx="12"/>
          </p:nvPr>
        </p:nvSpPr>
        <p:spPr>
          <a:noFill/>
        </p:spPr>
        <p:txBody>
          <a:bodyPr/>
          <a:lstStyle/>
          <a:p>
            <a:fld id="{81EFD31D-7C49-43DB-8486-F1137F73FDA1}" type="slidenum">
              <a:rPr lang="pl-PL" altLang="en-US" smtClean="0"/>
              <a:pPr/>
              <a:t>10</a:t>
            </a:fld>
            <a:endParaRPr lang="pl-PL" altLang="en-US" smtClean="0"/>
          </a:p>
        </p:txBody>
      </p:sp>
      <p:sp>
        <p:nvSpPr>
          <p:cNvPr id="7" name="Prostokąt 6"/>
          <p:cNvSpPr/>
          <p:nvPr/>
        </p:nvSpPr>
        <p:spPr>
          <a:xfrm>
            <a:off x="501650" y="6105525"/>
            <a:ext cx="7993063" cy="369888"/>
          </a:xfrm>
          <a:prstGeom prst="rect">
            <a:avLst/>
          </a:prstGeom>
          <a:ln>
            <a:solidFill>
              <a:schemeClr val="bg1">
                <a:lumMod val="85000"/>
              </a:schemeClr>
            </a:solidFill>
          </a:ln>
        </p:spPr>
        <p:txBody>
          <a:bodyPr>
            <a:spAutoFit/>
          </a:bodyPr>
          <a:lstStyle/>
          <a:p>
            <a:pPr algn="ctr">
              <a:defRPr/>
            </a:pPr>
            <a:r>
              <a:rPr lang="pl-PL" b="1" dirty="0">
                <a:latin typeface="Times New Roman" panose="02020603050405020304" pitchFamily="18" charset="0"/>
                <a:cs typeface="Times New Roman" panose="02020603050405020304" pitchFamily="18" charset="0"/>
              </a:rPr>
              <a:t>Fig.</a:t>
            </a:r>
            <a:r>
              <a:rPr lang="en-US" b="1" dirty="0">
                <a:latin typeface="Times New Roman" panose="02020603050405020304" pitchFamily="18" charset="0"/>
                <a:cs typeface="Times New Roman" panose="02020603050405020304" pitchFamily="18" charset="0"/>
              </a:rPr>
              <a:t> Microhardness </a:t>
            </a:r>
            <a:r>
              <a:rPr lang="pl-PL" b="1" dirty="0" smtClean="0">
                <a:latin typeface="Times New Roman" panose="02020603050405020304" pitchFamily="18" charset="0"/>
                <a:cs typeface="Times New Roman" panose="02020603050405020304" pitchFamily="18" charset="0"/>
              </a:rPr>
              <a:t>of </a:t>
            </a:r>
            <a:r>
              <a:rPr lang="en-US" b="1" dirty="0">
                <a:latin typeface="Times New Roman" panose="02020603050405020304" pitchFamily="18" charset="0"/>
                <a:cs typeface="Times New Roman" panose="02020603050405020304" pitchFamily="18" charset="0"/>
              </a:rPr>
              <a:t>bimetal for variable </a:t>
            </a:r>
            <a:r>
              <a:rPr lang="pl-PL" b="1" dirty="0">
                <a:latin typeface="Times New Roman" panose="02020603050405020304" pitchFamily="18" charset="0"/>
                <a:cs typeface="Times New Roman" panose="02020603050405020304" pitchFamily="18" charset="0"/>
              </a:rPr>
              <a:t>h</a:t>
            </a:r>
            <a:r>
              <a:rPr lang="en-US" b="1" dirty="0">
                <a:latin typeface="Times New Roman" panose="02020603050405020304" pitchFamily="18" charset="0"/>
                <a:cs typeface="Times New Roman" panose="02020603050405020304" pitchFamily="18" charset="0"/>
              </a:rPr>
              <a:t>eat treatment temperature</a:t>
            </a:r>
            <a:endParaRPr lang="pl-PL" b="1" dirty="0">
              <a:latin typeface="Times New Roman" panose="02020603050405020304" pitchFamily="18" charset="0"/>
              <a:cs typeface="Times New Roman" panose="02020603050405020304" pitchFamily="18" charset="0"/>
            </a:endParaRPr>
          </a:p>
        </p:txBody>
      </p:sp>
      <p:pic>
        <p:nvPicPr>
          <p:cNvPr id="12293" name="Picture 6"/>
          <p:cNvPicPr>
            <a:picLocks noChangeAspect="1" noChangeArrowheads="1"/>
          </p:cNvPicPr>
          <p:nvPr/>
        </p:nvPicPr>
        <p:blipFill>
          <a:blip r:embed="rId3" cstate="print"/>
          <a:srcRect/>
          <a:stretch>
            <a:fillRect/>
          </a:stretch>
        </p:blipFill>
        <p:spPr bwMode="auto">
          <a:xfrm>
            <a:off x="574675" y="933450"/>
            <a:ext cx="7920038" cy="517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a:xfrm>
            <a:off x="0" y="0"/>
            <a:ext cx="9115425" cy="714375"/>
          </a:xfrm>
        </p:spPr>
        <p:txBody>
          <a:bodyPr anchor="ctr"/>
          <a:lstStyle/>
          <a:p>
            <a:pPr algn="ctr"/>
            <a:r>
              <a:rPr lang="en-US" altLang="pl-PL" sz="3200" u="sng" smtClean="0">
                <a:solidFill>
                  <a:srgbClr val="7030A0"/>
                </a:solidFill>
                <a:latin typeface="Times New Roman" pitchFamily="18" charset="0"/>
              </a:rPr>
              <a:t>The selection of heat treatment parameters</a:t>
            </a:r>
            <a:endParaRPr lang="pl-PL" altLang="pl-PL" sz="3200" u="sng" smtClean="0">
              <a:solidFill>
                <a:srgbClr val="7030A0"/>
              </a:solidFill>
              <a:latin typeface="Times New Roman" pitchFamily="18" charset="0"/>
            </a:endParaRPr>
          </a:p>
        </p:txBody>
      </p:sp>
      <p:sp>
        <p:nvSpPr>
          <p:cNvPr id="13315" name="Symbol zastępczy numeru slajdu 8"/>
          <p:cNvSpPr>
            <a:spLocks noGrp="1"/>
          </p:cNvSpPr>
          <p:nvPr>
            <p:ph type="sldNum" sz="quarter" idx="12"/>
          </p:nvPr>
        </p:nvSpPr>
        <p:spPr>
          <a:noFill/>
        </p:spPr>
        <p:txBody>
          <a:bodyPr/>
          <a:lstStyle/>
          <a:p>
            <a:fld id="{C508560C-3FFA-4D0C-8AEF-D630EF80144B}" type="slidenum">
              <a:rPr lang="pl-PL" altLang="en-US" smtClean="0"/>
              <a:pPr/>
              <a:t>11</a:t>
            </a:fld>
            <a:endParaRPr lang="pl-PL" altLang="en-US" smtClean="0"/>
          </a:p>
        </p:txBody>
      </p:sp>
      <p:sp>
        <p:nvSpPr>
          <p:cNvPr id="5" name="Prostokąt 4"/>
          <p:cNvSpPr/>
          <p:nvPr/>
        </p:nvSpPr>
        <p:spPr>
          <a:xfrm>
            <a:off x="642938" y="6089650"/>
            <a:ext cx="7993062" cy="646113"/>
          </a:xfrm>
          <a:prstGeom prst="rect">
            <a:avLst/>
          </a:prstGeom>
          <a:ln>
            <a:solidFill>
              <a:schemeClr val="bg1">
                <a:lumMod val="85000"/>
              </a:schemeClr>
            </a:solidFill>
          </a:ln>
        </p:spPr>
        <p:txBody>
          <a:bodyPr>
            <a:spAutoFit/>
          </a:bodyPr>
          <a:lstStyle/>
          <a:p>
            <a:pPr algn="ctr">
              <a:defRPr/>
            </a:pPr>
            <a:r>
              <a:rPr lang="pl-PL" b="1" dirty="0">
                <a:latin typeface="Times New Roman" panose="02020603050405020304" pitchFamily="18" charset="0"/>
                <a:cs typeface="Times New Roman" panose="02020603050405020304" pitchFamily="18" charset="0"/>
              </a:rPr>
              <a:t>Fig. </a:t>
            </a:r>
            <a:r>
              <a:rPr lang="en-US" b="1" dirty="0">
                <a:latin typeface="Times New Roman" panose="02020603050405020304" pitchFamily="18" charset="0"/>
                <a:cs typeface="Times New Roman" panose="02020603050405020304" pitchFamily="18" charset="0"/>
              </a:rPr>
              <a:t>Tensile strength </a:t>
            </a:r>
            <a:r>
              <a:rPr lang="en-US" b="1" dirty="0" err="1">
                <a:latin typeface="Times New Roman" panose="02020603050405020304" pitchFamily="18" charset="0"/>
                <a:cs typeface="Times New Roman" panose="02020603050405020304" pitchFamily="18" charset="0"/>
              </a:rPr>
              <a:t>Rm</a:t>
            </a:r>
            <a:r>
              <a:rPr lang="en-US" b="1" dirty="0">
                <a:latin typeface="Times New Roman" panose="02020603050405020304" pitchFamily="18" charset="0"/>
                <a:cs typeface="Times New Roman" panose="02020603050405020304" pitchFamily="18" charset="0"/>
              </a:rPr>
              <a:t> of the bimetal for a variable heat treatment</a:t>
            </a:r>
            <a:r>
              <a:rPr lang="pl-PL"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temperature </a:t>
            </a:r>
            <a:endParaRPr lang="pl-PL" b="1" dirty="0">
              <a:latin typeface="Times New Roman" panose="02020603050405020304" pitchFamily="18" charset="0"/>
              <a:cs typeface="Times New Roman" panose="02020603050405020304" pitchFamily="18" charset="0"/>
            </a:endParaRPr>
          </a:p>
        </p:txBody>
      </p:sp>
      <p:pic>
        <p:nvPicPr>
          <p:cNvPr id="13317" name="Picture 6"/>
          <p:cNvPicPr>
            <a:picLocks noChangeAspect="1" noChangeArrowheads="1"/>
          </p:cNvPicPr>
          <p:nvPr/>
        </p:nvPicPr>
        <p:blipFill>
          <a:blip r:embed="rId3" cstate="print"/>
          <a:srcRect/>
          <a:stretch>
            <a:fillRect/>
          </a:stretch>
        </p:blipFill>
        <p:spPr bwMode="auto">
          <a:xfrm>
            <a:off x="638175" y="908050"/>
            <a:ext cx="7559675" cy="493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p:cNvPicPr>
            <a:picLocks noChangeAspect="1" noChangeArrowheads="1"/>
          </p:cNvPicPr>
          <p:nvPr/>
        </p:nvPicPr>
        <p:blipFill>
          <a:blip r:embed="rId3" cstate="print"/>
          <a:srcRect/>
          <a:stretch>
            <a:fillRect/>
          </a:stretch>
        </p:blipFill>
        <p:spPr bwMode="auto">
          <a:xfrm>
            <a:off x="0" y="1136650"/>
            <a:ext cx="6084888" cy="4595813"/>
          </a:xfrm>
          <a:prstGeom prst="rect">
            <a:avLst/>
          </a:prstGeom>
          <a:noFill/>
          <a:ln w="9525">
            <a:noFill/>
            <a:miter lim="800000"/>
            <a:headEnd/>
            <a:tailEnd/>
          </a:ln>
        </p:spPr>
      </p:pic>
      <p:sp>
        <p:nvSpPr>
          <p:cNvPr id="14339" name="Tytuł 1"/>
          <p:cNvSpPr>
            <a:spLocks noGrp="1"/>
          </p:cNvSpPr>
          <p:nvPr>
            <p:ph type="title"/>
          </p:nvPr>
        </p:nvSpPr>
        <p:spPr>
          <a:xfrm>
            <a:off x="0" y="0"/>
            <a:ext cx="9115425" cy="714375"/>
          </a:xfrm>
        </p:spPr>
        <p:txBody>
          <a:bodyPr anchor="ctr"/>
          <a:lstStyle/>
          <a:p>
            <a:pPr algn="ctr"/>
            <a:r>
              <a:rPr lang="en-US" altLang="pl-PL" sz="3200" u="sng" smtClean="0">
                <a:solidFill>
                  <a:srgbClr val="7030A0"/>
                </a:solidFill>
                <a:latin typeface="Times New Roman" pitchFamily="18" charset="0"/>
              </a:rPr>
              <a:t>The selection of heat treatment parameters</a:t>
            </a:r>
            <a:endParaRPr lang="pl-PL" altLang="pl-PL" sz="3200" u="sng" smtClean="0">
              <a:solidFill>
                <a:srgbClr val="7030A0"/>
              </a:solidFill>
              <a:latin typeface="Times New Roman" pitchFamily="18" charset="0"/>
            </a:endParaRPr>
          </a:p>
        </p:txBody>
      </p:sp>
      <p:sp>
        <p:nvSpPr>
          <p:cNvPr id="14340" name="Symbol zastępczy numeru slajdu 8"/>
          <p:cNvSpPr>
            <a:spLocks noGrp="1"/>
          </p:cNvSpPr>
          <p:nvPr>
            <p:ph type="sldNum" sz="quarter" idx="12"/>
          </p:nvPr>
        </p:nvSpPr>
        <p:spPr>
          <a:noFill/>
        </p:spPr>
        <p:txBody>
          <a:bodyPr/>
          <a:lstStyle/>
          <a:p>
            <a:fld id="{60C16525-9EC5-48F5-8591-BF2CBCD73D15}" type="slidenum">
              <a:rPr lang="pl-PL" altLang="en-US" smtClean="0"/>
              <a:pPr/>
              <a:t>12</a:t>
            </a:fld>
            <a:endParaRPr lang="pl-PL" altLang="en-US" smtClean="0"/>
          </a:p>
        </p:txBody>
      </p:sp>
      <p:sp>
        <p:nvSpPr>
          <p:cNvPr id="14341" name="pole tekstowe 1"/>
          <p:cNvSpPr txBox="1">
            <a:spLocks noChangeArrowheads="1"/>
          </p:cNvSpPr>
          <p:nvPr/>
        </p:nvSpPr>
        <p:spPr bwMode="auto">
          <a:xfrm>
            <a:off x="5715000" y="1136650"/>
            <a:ext cx="3249613" cy="5016500"/>
          </a:xfrm>
          <a:prstGeom prst="rect">
            <a:avLst/>
          </a:prstGeom>
          <a:noFill/>
          <a:ln w="9525">
            <a:noFill/>
            <a:miter lim="800000"/>
            <a:headEnd/>
            <a:tailEnd/>
          </a:ln>
        </p:spPr>
        <p:txBody>
          <a:bodyPr>
            <a:spAutoFit/>
          </a:bodyPr>
          <a:lstStyle/>
          <a:p>
            <a:pPr>
              <a:spcAft>
                <a:spcPts val="600"/>
              </a:spcAft>
            </a:pPr>
            <a:r>
              <a:rPr lang="pl-PL" altLang="pl-PL" b="1">
                <a:latin typeface="Times New Roman" pitchFamily="18" charset="0"/>
                <a:cs typeface="Times New Roman" pitchFamily="18" charset="0"/>
              </a:rPr>
              <a:t>Stage I</a:t>
            </a:r>
          </a:p>
          <a:p>
            <a:pPr algn="just">
              <a:spcAft>
                <a:spcPts val="600"/>
              </a:spcAft>
            </a:pPr>
            <a:r>
              <a:rPr lang="pl-PL" altLang="pl-PL" b="1">
                <a:latin typeface="Times New Roman" pitchFamily="18" charset="0"/>
                <a:cs typeface="Times New Roman" pitchFamily="18" charset="0"/>
              </a:rPr>
              <a:t>Heating wit the furnace until 300</a:t>
            </a:r>
            <a:r>
              <a:rPr lang="pl-PL" altLang="pl-PL" b="1" baseline="30000">
                <a:latin typeface="Times New Roman" pitchFamily="18" charset="0"/>
                <a:cs typeface="Times New Roman" pitchFamily="18" charset="0"/>
              </a:rPr>
              <a:t>0</a:t>
            </a:r>
            <a:r>
              <a:rPr lang="pl-PL" altLang="pl-PL" b="1">
                <a:latin typeface="Times New Roman" pitchFamily="18" charset="0"/>
                <a:cs typeface="Times New Roman" pitchFamily="18" charset="0"/>
              </a:rPr>
              <a:t>C within 35 min.</a:t>
            </a:r>
          </a:p>
          <a:p>
            <a:pPr>
              <a:spcAft>
                <a:spcPts val="600"/>
              </a:spcAft>
            </a:pPr>
            <a:r>
              <a:rPr lang="pl-PL" altLang="pl-PL" b="1">
                <a:latin typeface="Times New Roman" pitchFamily="18" charset="0"/>
                <a:cs typeface="Times New Roman" pitchFamily="18" charset="0"/>
              </a:rPr>
              <a:t>Stage II</a:t>
            </a:r>
          </a:p>
          <a:p>
            <a:pPr algn="just">
              <a:spcAft>
                <a:spcPts val="600"/>
              </a:spcAft>
            </a:pPr>
            <a:r>
              <a:rPr lang="pl-PL" altLang="pl-PL" b="1">
                <a:latin typeface="Times New Roman" pitchFamily="18" charset="0"/>
                <a:cs typeface="Times New Roman" pitchFamily="18" charset="0"/>
              </a:rPr>
              <a:t>Heating up to 600</a:t>
            </a:r>
            <a:r>
              <a:rPr lang="pl-PL" altLang="pl-PL" b="1" baseline="30000">
                <a:latin typeface="Times New Roman" pitchFamily="18" charset="0"/>
                <a:cs typeface="Times New Roman" pitchFamily="18" charset="0"/>
              </a:rPr>
              <a:t>0</a:t>
            </a:r>
            <a:r>
              <a:rPr lang="pl-PL" altLang="pl-PL" b="1">
                <a:latin typeface="Times New Roman" pitchFamily="18" charset="0"/>
                <a:cs typeface="Times New Roman" pitchFamily="18" charset="0"/>
              </a:rPr>
              <a:t>C with velocity 100</a:t>
            </a:r>
            <a:r>
              <a:rPr lang="pl-PL" altLang="pl-PL" b="1" baseline="30000">
                <a:latin typeface="Times New Roman" pitchFamily="18" charset="0"/>
                <a:cs typeface="Times New Roman" pitchFamily="18" charset="0"/>
              </a:rPr>
              <a:t>0</a:t>
            </a:r>
            <a:r>
              <a:rPr lang="pl-PL" altLang="pl-PL" b="1">
                <a:latin typeface="Times New Roman" pitchFamily="18" charset="0"/>
                <a:cs typeface="Times New Roman" pitchFamily="18" charset="0"/>
              </a:rPr>
              <a:t>C/h.</a:t>
            </a:r>
          </a:p>
          <a:p>
            <a:pPr>
              <a:spcAft>
                <a:spcPts val="600"/>
              </a:spcAft>
            </a:pPr>
            <a:r>
              <a:rPr lang="pl-PL" altLang="pl-PL" b="1">
                <a:latin typeface="Times New Roman" pitchFamily="18" charset="0"/>
                <a:cs typeface="Times New Roman" pitchFamily="18" charset="0"/>
              </a:rPr>
              <a:t>Stage III</a:t>
            </a:r>
          </a:p>
          <a:p>
            <a:pPr algn="just">
              <a:spcAft>
                <a:spcPts val="600"/>
              </a:spcAft>
            </a:pPr>
            <a:r>
              <a:rPr lang="pl-PL" altLang="pl-PL" b="1">
                <a:latin typeface="Times New Roman" pitchFamily="18" charset="0"/>
                <a:cs typeface="Times New Roman" pitchFamily="18" charset="0"/>
              </a:rPr>
              <a:t>Annealing in 600</a:t>
            </a:r>
            <a:r>
              <a:rPr lang="pl-PL" altLang="pl-PL" b="1" baseline="30000">
                <a:latin typeface="Times New Roman" pitchFamily="18" charset="0"/>
                <a:cs typeface="Times New Roman" pitchFamily="18" charset="0"/>
              </a:rPr>
              <a:t>0</a:t>
            </a:r>
            <a:r>
              <a:rPr lang="pl-PL" altLang="pl-PL" b="1">
                <a:latin typeface="Times New Roman" pitchFamily="18" charset="0"/>
                <a:cs typeface="Times New Roman" pitchFamily="18" charset="0"/>
              </a:rPr>
              <a:t>C over 90 min.</a:t>
            </a:r>
          </a:p>
          <a:p>
            <a:pPr>
              <a:spcAft>
                <a:spcPts val="600"/>
              </a:spcAft>
            </a:pPr>
            <a:r>
              <a:rPr lang="pl-PL" altLang="pl-PL" b="1">
                <a:latin typeface="Times New Roman" pitchFamily="18" charset="0"/>
                <a:cs typeface="Times New Roman" pitchFamily="18" charset="0"/>
              </a:rPr>
              <a:t>Stage IV</a:t>
            </a:r>
          </a:p>
          <a:p>
            <a:pPr algn="just">
              <a:spcAft>
                <a:spcPts val="600"/>
              </a:spcAft>
            </a:pPr>
            <a:r>
              <a:rPr lang="pl-PL" altLang="pl-PL" b="1">
                <a:latin typeface="Times New Roman" pitchFamily="18" charset="0"/>
                <a:cs typeface="Times New Roman" pitchFamily="18" charset="0"/>
              </a:rPr>
              <a:t>Cooling until 300</a:t>
            </a:r>
            <a:r>
              <a:rPr lang="pl-PL" altLang="pl-PL" b="1" baseline="30000">
                <a:latin typeface="Times New Roman" pitchFamily="18" charset="0"/>
                <a:cs typeface="Times New Roman" pitchFamily="18" charset="0"/>
              </a:rPr>
              <a:t>0</a:t>
            </a:r>
            <a:r>
              <a:rPr lang="pl-PL" altLang="pl-PL" b="1">
                <a:latin typeface="Times New Roman" pitchFamily="18" charset="0"/>
                <a:cs typeface="Times New Roman" pitchFamily="18" charset="0"/>
              </a:rPr>
              <a:t>C with a velocity 100</a:t>
            </a:r>
            <a:r>
              <a:rPr lang="pl-PL" altLang="pl-PL" b="1" baseline="30000">
                <a:latin typeface="Times New Roman" pitchFamily="18" charset="0"/>
                <a:cs typeface="Times New Roman" pitchFamily="18" charset="0"/>
              </a:rPr>
              <a:t>0</a:t>
            </a:r>
            <a:r>
              <a:rPr lang="pl-PL" altLang="pl-PL" b="1">
                <a:latin typeface="Times New Roman" pitchFamily="18" charset="0"/>
                <a:cs typeface="Times New Roman" pitchFamily="18" charset="0"/>
              </a:rPr>
              <a:t>C/h.</a:t>
            </a:r>
          </a:p>
          <a:p>
            <a:pPr>
              <a:spcAft>
                <a:spcPts val="600"/>
              </a:spcAft>
            </a:pPr>
            <a:r>
              <a:rPr lang="pl-PL" altLang="pl-PL" b="1">
                <a:latin typeface="Times New Roman" pitchFamily="18" charset="0"/>
                <a:cs typeface="Times New Roman" pitchFamily="18" charset="0"/>
              </a:rPr>
              <a:t>Stage V</a:t>
            </a:r>
          </a:p>
          <a:p>
            <a:pPr algn="just">
              <a:spcAft>
                <a:spcPts val="600"/>
              </a:spcAft>
            </a:pPr>
            <a:r>
              <a:rPr lang="pl-PL" altLang="pl-PL" b="1">
                <a:latin typeface="Times New Roman" pitchFamily="18" charset="0"/>
                <a:cs typeface="Times New Roman" pitchFamily="18" charset="0"/>
              </a:rPr>
              <a:t>Cooling in still air.</a:t>
            </a:r>
          </a:p>
          <a:p>
            <a:endParaRPr lang="pl-PL" altLang="pl-PL"/>
          </a:p>
        </p:txBody>
      </p:sp>
      <p:cxnSp>
        <p:nvCxnSpPr>
          <p:cNvPr id="4" name="Łącznik prosty ze strzałką 3"/>
          <p:cNvCxnSpPr/>
          <p:nvPr/>
        </p:nvCxnSpPr>
        <p:spPr>
          <a:xfrm flipH="1">
            <a:off x="1187450" y="1490663"/>
            <a:ext cx="4311650" cy="2447925"/>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flipH="1">
            <a:off x="2079625" y="2327275"/>
            <a:ext cx="3419475" cy="65088"/>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H="1" flipV="1">
            <a:off x="3343275" y="1620838"/>
            <a:ext cx="2128838" cy="1814512"/>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H="1" flipV="1">
            <a:off x="4622800" y="2598738"/>
            <a:ext cx="1116013" cy="1865312"/>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Prostokąt 17"/>
          <p:cNvSpPr/>
          <p:nvPr/>
        </p:nvSpPr>
        <p:spPr>
          <a:xfrm>
            <a:off x="228600" y="5732463"/>
            <a:ext cx="5459413" cy="369887"/>
          </a:xfrm>
          <a:prstGeom prst="rect">
            <a:avLst/>
          </a:prstGeom>
          <a:ln>
            <a:solidFill>
              <a:schemeClr val="bg1">
                <a:lumMod val="85000"/>
              </a:schemeClr>
            </a:solidFill>
          </a:ln>
        </p:spPr>
        <p:txBody>
          <a:bodyPr>
            <a:spAutoFit/>
          </a:bodyPr>
          <a:lstStyle/>
          <a:p>
            <a:pPr>
              <a:defRPr/>
            </a:pPr>
            <a:r>
              <a:rPr lang="pl-PL" b="1" dirty="0">
                <a:latin typeface="Times New Roman" panose="02020603050405020304" pitchFamily="18" charset="0"/>
                <a:cs typeface="Times New Roman" panose="02020603050405020304" pitchFamily="18" charset="0"/>
              </a:rPr>
              <a:t>Fig. </a:t>
            </a:r>
            <a:r>
              <a:rPr lang="pl-PL" b="1" dirty="0" err="1">
                <a:latin typeface="Times New Roman" panose="02020603050405020304" pitchFamily="18" charset="0"/>
                <a:cs typeface="Times New Roman" panose="02020603050405020304" pitchFamily="18" charset="0"/>
              </a:rPr>
              <a:t>Course</a:t>
            </a:r>
            <a:r>
              <a:rPr lang="pl-PL" b="1" dirty="0">
                <a:latin typeface="Times New Roman" panose="02020603050405020304" pitchFamily="18" charset="0"/>
                <a:cs typeface="Times New Roman" panose="02020603050405020304" pitchFamily="18" charset="0"/>
              </a:rPr>
              <a:t> of </a:t>
            </a:r>
            <a:r>
              <a:rPr lang="pl-PL" b="1" dirty="0" err="1">
                <a:latin typeface="Times New Roman" panose="02020603050405020304" pitchFamily="18" charset="0"/>
                <a:cs typeface="Times New Roman" panose="02020603050405020304" pitchFamily="18" charset="0"/>
              </a:rPr>
              <a:t>the</a:t>
            </a:r>
            <a:r>
              <a:rPr lang="pl-PL" b="1" dirty="0">
                <a:latin typeface="Times New Roman" panose="02020603050405020304" pitchFamily="18" charset="0"/>
                <a:cs typeface="Times New Roman" panose="02020603050405020304" pitchFamily="18" charset="0"/>
              </a:rPr>
              <a:t> </a:t>
            </a:r>
            <a:r>
              <a:rPr lang="pl-PL" b="1" dirty="0" err="1">
                <a:latin typeface="Times New Roman" panose="02020603050405020304" pitchFamily="18" charset="0"/>
                <a:cs typeface="Times New Roman" panose="02020603050405020304" pitchFamily="18" charset="0"/>
              </a:rPr>
              <a:t>heat</a:t>
            </a:r>
            <a:r>
              <a:rPr lang="pl-PL" b="1" dirty="0">
                <a:latin typeface="Times New Roman" panose="02020603050405020304" pitchFamily="18" charset="0"/>
                <a:cs typeface="Times New Roman" panose="02020603050405020304" pitchFamily="18" charset="0"/>
              </a:rPr>
              <a:t> </a:t>
            </a:r>
            <a:r>
              <a:rPr lang="pl-PL" b="1" dirty="0" err="1">
                <a:latin typeface="Times New Roman" panose="02020603050405020304" pitchFamily="18" charset="0"/>
                <a:cs typeface="Times New Roman" panose="02020603050405020304" pitchFamily="18" charset="0"/>
              </a:rPr>
              <a:t>treatment</a:t>
            </a:r>
            <a:endParaRPr lang="pl-PL"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xit" presetSubtype="32" fill="hold" nodeType="clickEffect">
                                  <p:stCondLst>
                                    <p:cond delay="0"/>
                                  </p:stCondLst>
                                  <p:childTnLst>
                                    <p:animEffect transition="out" filter="circle(out)">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xit" presetSubtype="32" fill="hold" nodeType="clickEffect">
                                  <p:stCondLst>
                                    <p:cond delay="0"/>
                                  </p:stCondLst>
                                  <p:childTnLst>
                                    <p:animEffect transition="out" filter="circle(out)">
                                      <p:cBhvr>
                                        <p:cTn id="25" dur="2000"/>
                                        <p:tgtEl>
                                          <p:spTgt spid="8"/>
                                        </p:tgtEl>
                                      </p:cBhvr>
                                    </p:animEffect>
                                    <p:set>
                                      <p:cBhvr>
                                        <p:cTn id="26" dur="1" fill="hold">
                                          <p:stCondLst>
                                            <p:cond delay="1999"/>
                                          </p:stCondLst>
                                        </p:cTn>
                                        <p:tgtEl>
                                          <p:spTgt spid="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xit" presetSubtype="32" fill="hold" nodeType="clickEffect">
                                  <p:stCondLst>
                                    <p:cond delay="0"/>
                                  </p:stCondLst>
                                  <p:childTnLst>
                                    <p:animEffect transition="out" filter="circle(out)">
                                      <p:cBhvr>
                                        <p:cTn id="37" dur="2000"/>
                                        <p:tgtEl>
                                          <p:spTgt spid="10"/>
                                        </p:tgtEl>
                                      </p:cBhvr>
                                    </p:animEffect>
                                    <p:set>
                                      <p:cBhvr>
                                        <p:cTn id="38" dur="1" fill="hold">
                                          <p:stCondLst>
                                            <p:cond delay="1999"/>
                                          </p:stCondLst>
                                        </p:cTn>
                                        <p:tgtEl>
                                          <p:spTgt spid="1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xit" presetSubtype="32" fill="hold" nodeType="clickEffect">
                                  <p:stCondLst>
                                    <p:cond delay="0"/>
                                  </p:stCondLst>
                                  <p:childTnLst>
                                    <p:animEffect transition="out" filter="circle(out)">
                                      <p:cBhvr>
                                        <p:cTn id="49" dur="2000"/>
                                        <p:tgtEl>
                                          <p:spTgt spid="12"/>
                                        </p:tgtEl>
                                      </p:cBhvr>
                                    </p:animEffect>
                                    <p:set>
                                      <p:cBhvr>
                                        <p:cTn id="5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0"/>
          <p:cNvPicPr>
            <a:picLocks noChangeAspect="1" noChangeArrowheads="1"/>
          </p:cNvPicPr>
          <p:nvPr/>
        </p:nvPicPr>
        <p:blipFill>
          <a:blip r:embed="rId3" cstate="print"/>
          <a:srcRect/>
          <a:stretch>
            <a:fillRect/>
          </a:stretch>
        </p:blipFill>
        <p:spPr bwMode="auto">
          <a:xfrm>
            <a:off x="739775" y="885825"/>
            <a:ext cx="7731125" cy="5075238"/>
          </a:xfrm>
          <a:prstGeom prst="rect">
            <a:avLst/>
          </a:prstGeom>
          <a:noFill/>
          <a:ln w="9525">
            <a:noFill/>
            <a:miter lim="800000"/>
            <a:headEnd/>
            <a:tailEnd/>
          </a:ln>
        </p:spPr>
      </p:pic>
      <p:sp>
        <p:nvSpPr>
          <p:cNvPr id="15363" name="Tytuł 1"/>
          <p:cNvSpPr>
            <a:spLocks noGrp="1"/>
          </p:cNvSpPr>
          <p:nvPr>
            <p:ph type="title"/>
          </p:nvPr>
        </p:nvSpPr>
        <p:spPr>
          <a:xfrm>
            <a:off x="0" y="0"/>
            <a:ext cx="8713788" cy="642938"/>
          </a:xfrm>
        </p:spPr>
        <p:txBody>
          <a:bodyPr anchor="ctr"/>
          <a:lstStyle/>
          <a:p>
            <a:pPr algn="ctr" eaLnBrk="1" hangingPunct="1"/>
            <a:r>
              <a:rPr lang="pl-PL" altLang="pl-PL" sz="3200" u="sng" smtClean="0">
                <a:solidFill>
                  <a:srgbClr val="7030A0"/>
                </a:solidFill>
                <a:latin typeface="Times New Roman" pitchFamily="18" charset="0"/>
              </a:rPr>
              <a:t>Testing of mechanical properties</a:t>
            </a:r>
          </a:p>
        </p:txBody>
      </p:sp>
      <p:sp>
        <p:nvSpPr>
          <p:cNvPr id="15364" name="Symbol zastępczy numeru slajdu 67"/>
          <p:cNvSpPr>
            <a:spLocks noGrp="1"/>
          </p:cNvSpPr>
          <p:nvPr>
            <p:ph type="sldNum" sz="quarter" idx="12"/>
          </p:nvPr>
        </p:nvSpPr>
        <p:spPr>
          <a:noFill/>
        </p:spPr>
        <p:txBody>
          <a:bodyPr/>
          <a:lstStyle/>
          <a:p>
            <a:fld id="{7D946A83-7996-4FC8-B58B-4C2C56D1111E}" type="slidenum">
              <a:rPr lang="pl-PL" altLang="en-US" smtClean="0"/>
              <a:pPr/>
              <a:t>13</a:t>
            </a:fld>
            <a:endParaRPr lang="pl-PL" altLang="en-US" smtClean="0"/>
          </a:p>
        </p:txBody>
      </p:sp>
      <p:sp>
        <p:nvSpPr>
          <p:cNvPr id="15365" name="Prostokąt 2"/>
          <p:cNvSpPr>
            <a:spLocks noChangeArrowheads="1"/>
          </p:cNvSpPr>
          <p:nvPr/>
        </p:nvSpPr>
        <p:spPr bwMode="auto">
          <a:xfrm>
            <a:off x="107950" y="5961063"/>
            <a:ext cx="8712200" cy="646112"/>
          </a:xfrm>
          <a:prstGeom prst="rect">
            <a:avLst/>
          </a:prstGeom>
          <a:noFill/>
          <a:ln w="9525">
            <a:noFill/>
            <a:miter lim="800000"/>
            <a:headEnd/>
            <a:tailEnd/>
          </a:ln>
        </p:spPr>
        <p:txBody>
          <a:bodyPr>
            <a:spAutoFit/>
          </a:bodyPr>
          <a:lstStyle/>
          <a:p>
            <a:pPr algn="ctr"/>
            <a:r>
              <a:rPr lang="pl-PL" altLang="pl-PL" b="1">
                <a:latin typeface="Times New Roman" pitchFamily="18" charset="0"/>
                <a:cs typeface="Times New Roman" pitchFamily="18" charset="0"/>
              </a:rPr>
              <a:t>Fig. Mechanical properties (strength: shear- </a:t>
            </a:r>
            <a:r>
              <a:rPr lang="pl-PL" altLang="pl-PL" b="1" i="1">
                <a:latin typeface="Times New Roman" pitchFamily="18" charset="0"/>
                <a:cs typeface="Times New Roman" pitchFamily="18" charset="0"/>
              </a:rPr>
              <a:t>R</a:t>
            </a:r>
            <a:r>
              <a:rPr lang="pl-PL" altLang="pl-PL" b="1" i="1" baseline="-25000">
                <a:latin typeface="Times New Roman" pitchFamily="18" charset="0"/>
                <a:cs typeface="Times New Roman" pitchFamily="18" charset="0"/>
              </a:rPr>
              <a:t>s</a:t>
            </a:r>
            <a:r>
              <a:rPr lang="pl-PL" altLang="pl-PL" b="1">
                <a:latin typeface="Times New Roman" pitchFamily="18" charset="0"/>
                <a:cs typeface="Times New Roman" pitchFamily="18" charset="0"/>
              </a:rPr>
              <a:t>, peel off- </a:t>
            </a:r>
            <a:r>
              <a:rPr lang="pl-PL" altLang="pl-PL" b="1" i="1">
                <a:latin typeface="Times New Roman" pitchFamily="18" charset="0"/>
                <a:cs typeface="Times New Roman" pitchFamily="18" charset="0"/>
              </a:rPr>
              <a:t>R</a:t>
            </a:r>
            <a:r>
              <a:rPr lang="pl-PL" altLang="pl-PL" b="1" i="1" baseline="-25000">
                <a:latin typeface="Times New Roman" pitchFamily="18" charset="0"/>
                <a:cs typeface="Times New Roman" pitchFamily="18" charset="0"/>
              </a:rPr>
              <a:t>o</a:t>
            </a:r>
            <a:r>
              <a:rPr lang="pl-PL" altLang="pl-PL" b="1" i="1">
                <a:latin typeface="Times New Roman" pitchFamily="18" charset="0"/>
                <a:cs typeface="Times New Roman" pitchFamily="18" charset="0"/>
              </a:rPr>
              <a:t>, </a:t>
            </a:r>
            <a:r>
              <a:rPr lang="pl-PL" altLang="pl-PL" b="1">
                <a:latin typeface="Times New Roman" pitchFamily="18" charset="0"/>
                <a:cs typeface="Times New Roman" pitchFamily="18" charset="0"/>
              </a:rPr>
              <a:t>tensile- </a:t>
            </a:r>
            <a:r>
              <a:rPr lang="pl-PL" altLang="pl-PL" b="1" i="1">
                <a:latin typeface="Times New Roman" pitchFamily="18" charset="0"/>
                <a:cs typeface="Times New Roman" pitchFamily="18" charset="0"/>
              </a:rPr>
              <a:t>R</a:t>
            </a:r>
            <a:r>
              <a:rPr lang="pl-PL" altLang="pl-PL" b="1" i="1" baseline="-25000">
                <a:latin typeface="Times New Roman" pitchFamily="18" charset="0"/>
                <a:cs typeface="Times New Roman" pitchFamily="18" charset="0"/>
              </a:rPr>
              <a:t>m</a:t>
            </a:r>
            <a:r>
              <a:rPr lang="pl-PL" altLang="pl-PL" b="1">
                <a:latin typeface="Times New Roman" pitchFamily="18" charset="0"/>
                <a:cs typeface="Times New Roman" pitchFamily="18" charset="0"/>
              </a:rPr>
              <a:t>) off caldding metal after joining (solid line) and after heat treatment (dotted line)</a:t>
            </a:r>
          </a:p>
        </p:txBody>
      </p:sp>
      <p:grpSp>
        <p:nvGrpSpPr>
          <p:cNvPr id="2" name="Grupa 3"/>
          <p:cNvGrpSpPr>
            <a:grpSpLocks/>
          </p:cNvGrpSpPr>
          <p:nvPr/>
        </p:nvGrpSpPr>
        <p:grpSpPr bwMode="auto">
          <a:xfrm>
            <a:off x="3127375" y="1385888"/>
            <a:ext cx="1804988" cy="1073150"/>
            <a:chOff x="8604448" y="2006084"/>
            <a:chExt cx="1512168" cy="1073144"/>
          </a:xfrm>
        </p:grpSpPr>
        <p:cxnSp>
          <p:nvCxnSpPr>
            <p:cNvPr id="7" name="Łącznik prosty ze strzałką 6"/>
            <p:cNvCxnSpPr/>
            <p:nvPr/>
          </p:nvCxnSpPr>
          <p:spPr bwMode="auto">
            <a:xfrm>
              <a:off x="8604448" y="2137845"/>
              <a:ext cx="0" cy="941383"/>
            </a:xfrm>
            <a:prstGeom prst="straightConnector1">
              <a:avLst/>
            </a:prstGeom>
            <a:ln w="1905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5378" name="pole tekstowe 22"/>
            <p:cNvSpPr txBox="1">
              <a:spLocks noChangeArrowheads="1"/>
            </p:cNvSpPr>
            <p:nvPr/>
          </p:nvSpPr>
          <p:spPr bwMode="auto">
            <a:xfrm>
              <a:off x="8959399" y="2493572"/>
              <a:ext cx="1049266" cy="369332"/>
            </a:xfrm>
            <a:prstGeom prst="rect">
              <a:avLst/>
            </a:prstGeom>
            <a:noFill/>
            <a:ln w="9525">
              <a:noFill/>
              <a:miter lim="800000"/>
              <a:headEnd/>
              <a:tailEnd/>
            </a:ln>
          </p:spPr>
          <p:txBody>
            <a:bodyPr>
              <a:spAutoFit/>
            </a:bodyPr>
            <a:lstStyle/>
            <a:p>
              <a:r>
                <a:rPr lang="pl-PL" altLang="pl-PL" b="1">
                  <a:latin typeface="Times New Roman" pitchFamily="18" charset="0"/>
                  <a:cs typeface="Times New Roman" pitchFamily="18" charset="0"/>
                </a:rPr>
                <a:t>30-35%</a:t>
              </a:r>
            </a:p>
          </p:txBody>
        </p:sp>
        <p:cxnSp>
          <p:nvCxnSpPr>
            <p:cNvPr id="9" name="Łącznik prosty ze strzałką 8"/>
            <p:cNvCxnSpPr/>
            <p:nvPr/>
          </p:nvCxnSpPr>
          <p:spPr bwMode="auto">
            <a:xfrm>
              <a:off x="10116616" y="2006084"/>
              <a:ext cx="0" cy="1050919"/>
            </a:xfrm>
            <a:prstGeom prst="straightConnector1">
              <a:avLst/>
            </a:prstGeom>
            <a:ln w="1905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 name="Grupa 12"/>
          <p:cNvGrpSpPr>
            <a:grpSpLocks/>
          </p:cNvGrpSpPr>
          <p:nvPr/>
        </p:nvGrpSpPr>
        <p:grpSpPr bwMode="auto">
          <a:xfrm>
            <a:off x="6775450" y="3944938"/>
            <a:ext cx="793750" cy="107950"/>
            <a:chOff x="10548664" y="3882876"/>
            <a:chExt cx="791765" cy="1512168"/>
          </a:xfrm>
        </p:grpSpPr>
        <p:cxnSp>
          <p:nvCxnSpPr>
            <p:cNvPr id="14" name="Łącznik prosty ze strzałką 13"/>
            <p:cNvCxnSpPr/>
            <p:nvPr/>
          </p:nvCxnSpPr>
          <p:spPr>
            <a:xfrm>
              <a:off x="10548664" y="3882876"/>
              <a:ext cx="0" cy="1512168"/>
            </a:xfrm>
            <a:prstGeom prst="straightConnector1">
              <a:avLst/>
            </a:prstGeom>
            <a:ln w="1905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5376" name="pole tekstowe 22"/>
            <p:cNvSpPr txBox="1">
              <a:spLocks noChangeArrowheads="1"/>
            </p:cNvSpPr>
            <p:nvPr/>
          </p:nvSpPr>
          <p:spPr bwMode="auto">
            <a:xfrm>
              <a:off x="10692680" y="4342326"/>
              <a:ext cx="647749" cy="593263"/>
            </a:xfrm>
            <a:prstGeom prst="rect">
              <a:avLst/>
            </a:prstGeom>
            <a:noFill/>
            <a:ln w="9525">
              <a:noFill/>
              <a:miter lim="800000"/>
              <a:headEnd/>
              <a:tailEnd/>
            </a:ln>
          </p:spPr>
          <p:txBody>
            <a:bodyPr>
              <a:spAutoFit/>
            </a:bodyPr>
            <a:lstStyle/>
            <a:p>
              <a:r>
                <a:rPr lang="pl-PL" altLang="pl-PL" b="1">
                  <a:latin typeface="Times New Roman" pitchFamily="18" charset="0"/>
                  <a:cs typeface="Times New Roman" pitchFamily="18" charset="0"/>
                </a:rPr>
                <a:t>10%</a:t>
              </a:r>
            </a:p>
          </p:txBody>
        </p:sp>
      </p:grpSp>
      <p:grpSp>
        <p:nvGrpSpPr>
          <p:cNvPr id="4" name="Grupa 15"/>
          <p:cNvGrpSpPr>
            <a:grpSpLocks/>
          </p:cNvGrpSpPr>
          <p:nvPr/>
        </p:nvGrpSpPr>
        <p:grpSpPr bwMode="auto">
          <a:xfrm>
            <a:off x="4932363" y="3894138"/>
            <a:ext cx="1804987" cy="839787"/>
            <a:chOff x="8604448" y="2006084"/>
            <a:chExt cx="1512168" cy="1073144"/>
          </a:xfrm>
        </p:grpSpPr>
        <p:cxnSp>
          <p:nvCxnSpPr>
            <p:cNvPr id="17" name="Łącznik prosty ze strzałką 16"/>
            <p:cNvCxnSpPr/>
            <p:nvPr/>
          </p:nvCxnSpPr>
          <p:spPr bwMode="auto">
            <a:xfrm>
              <a:off x="8604448" y="2330665"/>
              <a:ext cx="0" cy="748563"/>
            </a:xfrm>
            <a:prstGeom prst="straightConnector1">
              <a:avLst/>
            </a:prstGeom>
            <a:ln w="1905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5373" name="pole tekstowe 22"/>
            <p:cNvSpPr txBox="1">
              <a:spLocks noChangeArrowheads="1"/>
            </p:cNvSpPr>
            <p:nvPr/>
          </p:nvSpPr>
          <p:spPr bwMode="auto">
            <a:xfrm>
              <a:off x="8959399" y="2493572"/>
              <a:ext cx="1049266" cy="472346"/>
            </a:xfrm>
            <a:prstGeom prst="rect">
              <a:avLst/>
            </a:prstGeom>
            <a:noFill/>
            <a:ln w="9525">
              <a:noFill/>
              <a:miter lim="800000"/>
              <a:headEnd/>
              <a:tailEnd/>
            </a:ln>
          </p:spPr>
          <p:txBody>
            <a:bodyPr>
              <a:spAutoFit/>
            </a:bodyPr>
            <a:lstStyle/>
            <a:p>
              <a:r>
                <a:rPr lang="pl-PL" altLang="pl-PL" b="1">
                  <a:latin typeface="Times New Roman" pitchFamily="18" charset="0"/>
                  <a:cs typeface="Times New Roman" pitchFamily="18" charset="0"/>
                </a:rPr>
                <a:t>30%</a:t>
              </a:r>
            </a:p>
          </p:txBody>
        </p:sp>
        <p:cxnSp>
          <p:nvCxnSpPr>
            <p:cNvPr id="19" name="Łącznik prosty ze strzałką 18"/>
            <p:cNvCxnSpPr/>
            <p:nvPr/>
          </p:nvCxnSpPr>
          <p:spPr bwMode="auto">
            <a:xfrm>
              <a:off x="10116616" y="2006084"/>
              <a:ext cx="0" cy="1050830"/>
            </a:xfrm>
            <a:prstGeom prst="straightConnector1">
              <a:avLst/>
            </a:prstGeom>
            <a:ln w="1905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5" name="Grupa 20"/>
          <p:cNvGrpSpPr>
            <a:grpSpLocks/>
          </p:cNvGrpSpPr>
          <p:nvPr/>
        </p:nvGrpSpPr>
        <p:grpSpPr bwMode="auto">
          <a:xfrm>
            <a:off x="3127375" y="2082800"/>
            <a:ext cx="901700" cy="477838"/>
            <a:chOff x="10548664" y="3882876"/>
            <a:chExt cx="900331" cy="2029430"/>
          </a:xfrm>
        </p:grpSpPr>
        <p:cxnSp>
          <p:nvCxnSpPr>
            <p:cNvPr id="22" name="Łącznik prosty ze strzałką 21"/>
            <p:cNvCxnSpPr/>
            <p:nvPr/>
          </p:nvCxnSpPr>
          <p:spPr>
            <a:xfrm>
              <a:off x="10548664" y="3882876"/>
              <a:ext cx="0" cy="1510272"/>
            </a:xfrm>
            <a:prstGeom prst="straightConnector1">
              <a:avLst/>
            </a:prstGeom>
            <a:ln w="1905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5371" name="pole tekstowe 22"/>
            <p:cNvSpPr txBox="1">
              <a:spLocks noChangeArrowheads="1"/>
            </p:cNvSpPr>
            <p:nvPr/>
          </p:nvSpPr>
          <p:spPr bwMode="auto">
            <a:xfrm>
              <a:off x="10692680" y="4342326"/>
              <a:ext cx="756315" cy="1569980"/>
            </a:xfrm>
            <a:prstGeom prst="rect">
              <a:avLst/>
            </a:prstGeom>
            <a:noFill/>
            <a:ln w="9525">
              <a:noFill/>
              <a:miter lim="800000"/>
              <a:headEnd/>
              <a:tailEnd/>
            </a:ln>
          </p:spPr>
          <p:txBody>
            <a:bodyPr>
              <a:spAutoFit/>
            </a:bodyPr>
            <a:lstStyle/>
            <a:p>
              <a:r>
                <a:rPr lang="pl-PL" altLang="pl-PL" b="1">
                  <a:latin typeface="Times New Roman" pitchFamily="18" charset="0"/>
                  <a:cs typeface="Times New Roman" pitchFamily="18" charset="0"/>
                </a:rPr>
                <a:t>15 %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xit" presetSubtype="0" fill="hold" nodeType="clickEffect">
                                  <p:stCondLst>
                                    <p:cond delay="0"/>
                                  </p:stCondLst>
                                  <p:childTnLst>
                                    <p:animEffect transition="out" filter="fade">
                                      <p:cBhvr>
                                        <p:cTn id="21" dur="1000"/>
                                        <p:tgtEl>
                                          <p:spTgt spid="3"/>
                                        </p:tgtEl>
                                      </p:cBhvr>
                                    </p:animEffect>
                                    <p:anim calcmode="lin" valueType="num">
                                      <p:cBhvr>
                                        <p:cTn id="22" dur="1000"/>
                                        <p:tgtEl>
                                          <p:spTgt spid="3"/>
                                        </p:tgtEl>
                                        <p:attrNameLst>
                                          <p:attrName>ppt_x</p:attrName>
                                        </p:attrNameLst>
                                      </p:cBhvr>
                                      <p:tavLst>
                                        <p:tav tm="0">
                                          <p:val>
                                            <p:strVal val="ppt_x"/>
                                          </p:val>
                                        </p:tav>
                                        <p:tav tm="100000">
                                          <p:val>
                                            <p:strVal val="ppt_x"/>
                                          </p:val>
                                        </p:tav>
                                      </p:tavLst>
                                    </p:anim>
                                    <p:anim calcmode="lin" valueType="num">
                                      <p:cBhvr>
                                        <p:cTn id="23" dur="1000"/>
                                        <p:tgtEl>
                                          <p:spTgt spid="3"/>
                                        </p:tgtEl>
                                        <p:attrNameLst>
                                          <p:attrName>ppt_y</p:attrName>
                                        </p:attrNameLst>
                                      </p:cBhvr>
                                      <p:tavLst>
                                        <p:tav tm="0">
                                          <p:val>
                                            <p:strVal val="ppt_y"/>
                                          </p:val>
                                        </p:tav>
                                        <p:tav tm="100000">
                                          <p:val>
                                            <p:strVal val="ppt_y+.1"/>
                                          </p:val>
                                        </p:tav>
                                      </p:tavLst>
                                    </p:anim>
                                    <p:set>
                                      <p:cBhvr>
                                        <p:cTn id="24" dur="1" fill="hold">
                                          <p:stCondLst>
                                            <p:cond delay="999"/>
                                          </p:stCondLst>
                                        </p:cTn>
                                        <p:tgtEl>
                                          <p:spTgt spid="3"/>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2000"/>
                                        <p:tgtEl>
                                          <p:spTgt spid="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xit" presetSubtype="0" fill="hold" nodeType="clickEffect">
                                  <p:stCondLst>
                                    <p:cond delay="0"/>
                                  </p:stCondLst>
                                  <p:childTnLst>
                                    <p:animEffect transition="out" filter="fade">
                                      <p:cBhvr>
                                        <p:cTn id="43" dur="1000"/>
                                        <p:tgtEl>
                                          <p:spTgt spid="5"/>
                                        </p:tgtEl>
                                      </p:cBhvr>
                                    </p:animEffect>
                                    <p:anim calcmode="lin" valueType="num">
                                      <p:cBhvr>
                                        <p:cTn id="44" dur="1000"/>
                                        <p:tgtEl>
                                          <p:spTgt spid="5"/>
                                        </p:tgtEl>
                                        <p:attrNameLst>
                                          <p:attrName>ppt_x</p:attrName>
                                        </p:attrNameLst>
                                      </p:cBhvr>
                                      <p:tavLst>
                                        <p:tav tm="0">
                                          <p:val>
                                            <p:strVal val="ppt_x"/>
                                          </p:val>
                                        </p:tav>
                                        <p:tav tm="100000">
                                          <p:val>
                                            <p:strVal val="ppt_x"/>
                                          </p:val>
                                        </p:tav>
                                      </p:tavLst>
                                    </p:anim>
                                    <p:anim calcmode="lin" valueType="num">
                                      <p:cBhvr>
                                        <p:cTn id="45" dur="1000"/>
                                        <p:tgtEl>
                                          <p:spTgt spid="5"/>
                                        </p:tgtEl>
                                        <p:attrNameLst>
                                          <p:attrName>ppt_y</p:attrName>
                                        </p:attrNameLst>
                                      </p:cBhvr>
                                      <p:tavLst>
                                        <p:tav tm="0">
                                          <p:val>
                                            <p:strVal val="ppt_y"/>
                                          </p:val>
                                        </p:tav>
                                        <p:tav tm="100000">
                                          <p:val>
                                            <p:strVal val="ppt_y+.1"/>
                                          </p:val>
                                        </p:tav>
                                      </p:tavLst>
                                    </p:anim>
                                    <p:set>
                                      <p:cBhvr>
                                        <p:cTn id="4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8"/>
          <p:cNvPicPr>
            <a:picLocks noChangeAspect="1" noChangeArrowheads="1"/>
          </p:cNvPicPr>
          <p:nvPr/>
        </p:nvPicPr>
        <p:blipFill>
          <a:blip r:embed="rId3" cstate="print"/>
          <a:srcRect/>
          <a:stretch>
            <a:fillRect/>
          </a:stretch>
        </p:blipFill>
        <p:spPr bwMode="auto">
          <a:xfrm>
            <a:off x="4618038" y="423863"/>
            <a:ext cx="4464050" cy="2917825"/>
          </a:xfrm>
          <a:prstGeom prst="rect">
            <a:avLst/>
          </a:prstGeom>
          <a:noFill/>
          <a:ln w="9525">
            <a:noFill/>
            <a:miter lim="800000"/>
            <a:headEnd/>
            <a:tailEnd/>
          </a:ln>
        </p:spPr>
      </p:pic>
      <p:pic>
        <p:nvPicPr>
          <p:cNvPr id="16387" name="Picture 27"/>
          <p:cNvPicPr>
            <a:picLocks noChangeAspect="1" noChangeArrowheads="1"/>
          </p:cNvPicPr>
          <p:nvPr/>
        </p:nvPicPr>
        <p:blipFill>
          <a:blip r:embed="rId4" cstate="print"/>
          <a:srcRect/>
          <a:stretch>
            <a:fillRect/>
          </a:stretch>
        </p:blipFill>
        <p:spPr bwMode="auto">
          <a:xfrm>
            <a:off x="49213" y="3660775"/>
            <a:ext cx="4464050" cy="2916238"/>
          </a:xfrm>
          <a:prstGeom prst="rect">
            <a:avLst/>
          </a:prstGeom>
          <a:noFill/>
          <a:ln w="9525">
            <a:noFill/>
            <a:miter lim="800000"/>
            <a:headEnd/>
            <a:tailEnd/>
          </a:ln>
        </p:spPr>
      </p:pic>
      <p:pic>
        <p:nvPicPr>
          <p:cNvPr id="16388" name="Picture 26"/>
          <p:cNvPicPr>
            <a:picLocks noChangeAspect="1" noChangeArrowheads="1"/>
          </p:cNvPicPr>
          <p:nvPr/>
        </p:nvPicPr>
        <p:blipFill>
          <a:blip r:embed="rId5" cstate="print"/>
          <a:srcRect/>
          <a:stretch>
            <a:fillRect/>
          </a:stretch>
        </p:blipFill>
        <p:spPr bwMode="auto">
          <a:xfrm>
            <a:off x="4649788" y="3663950"/>
            <a:ext cx="4464050" cy="2913063"/>
          </a:xfrm>
          <a:prstGeom prst="rect">
            <a:avLst/>
          </a:prstGeom>
          <a:noFill/>
          <a:ln w="9525">
            <a:noFill/>
            <a:miter lim="800000"/>
            <a:headEnd/>
            <a:tailEnd/>
          </a:ln>
        </p:spPr>
      </p:pic>
      <p:sp>
        <p:nvSpPr>
          <p:cNvPr id="16389" name="Rectangle 2"/>
          <p:cNvSpPr>
            <a:spLocks noGrp="1" noChangeArrowheads="1"/>
          </p:cNvSpPr>
          <p:nvPr>
            <p:ph type="title"/>
          </p:nvPr>
        </p:nvSpPr>
        <p:spPr>
          <a:xfrm>
            <a:off x="0" y="0"/>
            <a:ext cx="4483100" cy="1439863"/>
          </a:xfrm>
        </p:spPr>
        <p:txBody>
          <a:bodyPr anchor="ctr"/>
          <a:lstStyle/>
          <a:p>
            <a:pPr algn="ctr" eaLnBrk="1" hangingPunct="1"/>
            <a:r>
              <a:rPr lang="pl-PL" altLang="pl-PL" sz="3200" u="sng" smtClean="0">
                <a:solidFill>
                  <a:srgbClr val="7030A0"/>
                </a:solidFill>
                <a:latin typeface="Times New Roman" pitchFamily="18" charset="0"/>
              </a:rPr>
              <a:t/>
            </a:r>
            <a:br>
              <a:rPr lang="pl-PL" altLang="pl-PL" sz="3200" u="sng" smtClean="0">
                <a:solidFill>
                  <a:srgbClr val="7030A0"/>
                </a:solidFill>
                <a:latin typeface="Times New Roman" pitchFamily="18" charset="0"/>
              </a:rPr>
            </a:br>
            <a:r>
              <a:rPr lang="pl-PL" altLang="pl-PL" sz="3200" u="sng" smtClean="0">
                <a:solidFill>
                  <a:srgbClr val="7030A0"/>
                </a:solidFill>
                <a:latin typeface="Times New Roman" pitchFamily="18" charset="0"/>
              </a:rPr>
              <a:t>Strengthtening in bond zone - (microhardness HV0,05 )</a:t>
            </a:r>
          </a:p>
        </p:txBody>
      </p:sp>
      <p:sp>
        <p:nvSpPr>
          <p:cNvPr id="16390" name="Prostokąt 1"/>
          <p:cNvSpPr>
            <a:spLocks noChangeArrowheads="1"/>
          </p:cNvSpPr>
          <p:nvPr/>
        </p:nvSpPr>
        <p:spPr bwMode="auto">
          <a:xfrm>
            <a:off x="107950" y="1951038"/>
            <a:ext cx="4572000" cy="1477962"/>
          </a:xfrm>
          <a:prstGeom prst="rect">
            <a:avLst/>
          </a:prstGeom>
          <a:noFill/>
          <a:ln w="9525">
            <a:noFill/>
            <a:miter lim="800000"/>
            <a:headEnd/>
            <a:tailEnd/>
          </a:ln>
        </p:spPr>
        <p:txBody>
          <a:bodyPr>
            <a:spAutoFit/>
          </a:bodyPr>
          <a:lstStyle/>
          <a:p>
            <a:pPr algn="ctr"/>
            <a:r>
              <a:rPr lang="pl-PL" altLang="pl-PL" b="1">
                <a:latin typeface="Times New Roman" pitchFamily="18" charset="0"/>
                <a:cs typeface="Times New Roman" pitchFamily="18" charset="0"/>
              </a:rPr>
              <a:t>Fig. Microhardness distribution in bond zone for different detonation velocities: </a:t>
            </a:r>
            <a:br>
              <a:rPr lang="pl-PL" altLang="pl-PL" b="1">
                <a:latin typeface="Times New Roman" pitchFamily="18" charset="0"/>
                <a:cs typeface="Times New Roman" pitchFamily="18" charset="0"/>
              </a:rPr>
            </a:br>
            <a:r>
              <a:rPr lang="pl-PL" altLang="pl-PL" b="1">
                <a:latin typeface="Times New Roman" pitchFamily="18" charset="0"/>
                <a:cs typeface="Times New Roman" pitchFamily="18" charset="0"/>
              </a:rPr>
              <a:t>a) </a:t>
            </a:r>
            <a:r>
              <a:rPr lang="pl-PL" altLang="pl-PL" b="1" i="1">
                <a:latin typeface="Times New Roman" pitchFamily="18" charset="0"/>
                <a:cs typeface="Times New Roman" pitchFamily="18" charset="0"/>
              </a:rPr>
              <a:t>1.0v</a:t>
            </a:r>
            <a:r>
              <a:rPr lang="pl-PL" altLang="pl-PL" b="1" i="1" baseline="-25000">
                <a:latin typeface="Times New Roman" pitchFamily="18" charset="0"/>
                <a:cs typeface="Times New Roman" pitchFamily="18" charset="0"/>
              </a:rPr>
              <a:t>D</a:t>
            </a:r>
            <a:r>
              <a:rPr lang="pl-PL" altLang="pl-PL" b="1">
                <a:latin typeface="Times New Roman" pitchFamily="18" charset="0"/>
                <a:cs typeface="Times New Roman" pitchFamily="18" charset="0"/>
              </a:rPr>
              <a:t>, b) </a:t>
            </a:r>
            <a:r>
              <a:rPr lang="pl-PL" altLang="pl-PL" b="1" i="1">
                <a:latin typeface="Times New Roman" pitchFamily="18" charset="0"/>
                <a:cs typeface="Times New Roman" pitchFamily="18" charset="0"/>
              </a:rPr>
              <a:t>1.3v</a:t>
            </a:r>
            <a:r>
              <a:rPr lang="pl-PL" altLang="pl-PL" b="1" i="1" baseline="-25000">
                <a:latin typeface="Times New Roman" pitchFamily="18" charset="0"/>
                <a:cs typeface="Times New Roman" pitchFamily="18" charset="0"/>
              </a:rPr>
              <a:t>D</a:t>
            </a:r>
            <a:r>
              <a:rPr lang="pl-PL" altLang="pl-PL" b="1">
                <a:latin typeface="Times New Roman" pitchFamily="18" charset="0"/>
                <a:cs typeface="Times New Roman" pitchFamily="18" charset="0"/>
              </a:rPr>
              <a:t>, c) </a:t>
            </a:r>
            <a:r>
              <a:rPr lang="pl-PL" altLang="pl-PL" b="1" i="1">
                <a:latin typeface="Times New Roman" pitchFamily="18" charset="0"/>
                <a:cs typeface="Times New Roman" pitchFamily="18" charset="0"/>
              </a:rPr>
              <a:t>1.6v</a:t>
            </a:r>
            <a:r>
              <a:rPr lang="pl-PL" altLang="pl-PL" b="1" i="1" baseline="-25000">
                <a:latin typeface="Times New Roman" pitchFamily="18" charset="0"/>
                <a:cs typeface="Times New Roman" pitchFamily="18" charset="0"/>
              </a:rPr>
              <a:t>D</a:t>
            </a:r>
            <a:r>
              <a:rPr lang="pl-PL" altLang="pl-PL" b="1">
                <a:latin typeface="Times New Roman" pitchFamily="18" charset="0"/>
                <a:cs typeface="Times New Roman" pitchFamily="18" charset="0"/>
              </a:rPr>
              <a:t>, </a:t>
            </a:r>
            <a:br>
              <a:rPr lang="pl-PL" altLang="pl-PL" b="1">
                <a:latin typeface="Times New Roman" pitchFamily="18" charset="0"/>
                <a:cs typeface="Times New Roman" pitchFamily="18" charset="0"/>
              </a:rPr>
            </a:br>
            <a:r>
              <a:rPr lang="pl-PL" altLang="pl-PL" b="1">
                <a:latin typeface="Times New Roman" pitchFamily="18" charset="0"/>
                <a:cs typeface="Times New Roman" pitchFamily="18" charset="0"/>
              </a:rPr>
              <a:t>solid line- materiał w after „cladding”, dotted line – after heat treatment</a:t>
            </a:r>
          </a:p>
        </p:txBody>
      </p:sp>
      <p:grpSp>
        <p:nvGrpSpPr>
          <p:cNvPr id="2" name="Grupa 5"/>
          <p:cNvGrpSpPr>
            <a:grpSpLocks/>
          </p:cNvGrpSpPr>
          <p:nvPr/>
        </p:nvGrpSpPr>
        <p:grpSpPr bwMode="auto">
          <a:xfrm>
            <a:off x="2124075" y="4124325"/>
            <a:ext cx="792163" cy="1512888"/>
            <a:chOff x="10548664" y="3882876"/>
            <a:chExt cx="791765" cy="1512168"/>
          </a:xfrm>
        </p:grpSpPr>
        <p:cxnSp>
          <p:nvCxnSpPr>
            <p:cNvPr id="4" name="Łącznik prosty ze strzałką 3"/>
            <p:cNvCxnSpPr/>
            <p:nvPr/>
          </p:nvCxnSpPr>
          <p:spPr>
            <a:xfrm>
              <a:off x="10548664" y="3882876"/>
              <a:ext cx="0" cy="1512168"/>
            </a:xfrm>
            <a:prstGeom prst="straightConnector1">
              <a:avLst/>
            </a:prstGeom>
            <a:ln w="19050">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6408" name="pole tekstowe 4"/>
            <p:cNvSpPr txBox="1">
              <a:spLocks noChangeArrowheads="1"/>
            </p:cNvSpPr>
            <p:nvPr/>
          </p:nvSpPr>
          <p:spPr bwMode="auto">
            <a:xfrm>
              <a:off x="10692680" y="4454294"/>
              <a:ext cx="647749" cy="369332"/>
            </a:xfrm>
            <a:prstGeom prst="rect">
              <a:avLst/>
            </a:prstGeom>
            <a:noFill/>
            <a:ln w="9525">
              <a:noFill/>
              <a:miter lim="800000"/>
              <a:headEnd/>
              <a:tailEnd/>
            </a:ln>
          </p:spPr>
          <p:txBody>
            <a:bodyPr>
              <a:spAutoFit/>
            </a:bodyPr>
            <a:lstStyle/>
            <a:p>
              <a:r>
                <a:rPr lang="pl-PL" altLang="pl-PL" b="1">
                  <a:latin typeface="Times New Roman" pitchFamily="18" charset="0"/>
                  <a:cs typeface="Times New Roman" pitchFamily="18" charset="0"/>
                </a:rPr>
                <a:t>45%</a:t>
              </a:r>
            </a:p>
          </p:txBody>
        </p:sp>
      </p:grpSp>
      <p:grpSp>
        <p:nvGrpSpPr>
          <p:cNvPr id="3" name="Grupa 20"/>
          <p:cNvGrpSpPr>
            <a:grpSpLocks/>
          </p:cNvGrpSpPr>
          <p:nvPr/>
        </p:nvGrpSpPr>
        <p:grpSpPr bwMode="auto">
          <a:xfrm>
            <a:off x="6705600" y="1412875"/>
            <a:ext cx="792163" cy="941388"/>
            <a:chOff x="10548664" y="3882876"/>
            <a:chExt cx="791765" cy="1512168"/>
          </a:xfrm>
        </p:grpSpPr>
        <p:cxnSp>
          <p:nvCxnSpPr>
            <p:cNvPr id="22" name="Łącznik prosty ze strzałką 21"/>
            <p:cNvCxnSpPr/>
            <p:nvPr/>
          </p:nvCxnSpPr>
          <p:spPr>
            <a:xfrm>
              <a:off x="10548664" y="3882876"/>
              <a:ext cx="0" cy="1512168"/>
            </a:xfrm>
            <a:prstGeom prst="straightConnector1">
              <a:avLst/>
            </a:prstGeom>
            <a:ln w="19050">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6406" name="pole tekstowe 22"/>
            <p:cNvSpPr txBox="1">
              <a:spLocks noChangeArrowheads="1"/>
            </p:cNvSpPr>
            <p:nvPr/>
          </p:nvSpPr>
          <p:spPr bwMode="auto">
            <a:xfrm>
              <a:off x="10692680" y="4454294"/>
              <a:ext cx="647749" cy="369332"/>
            </a:xfrm>
            <a:prstGeom prst="rect">
              <a:avLst/>
            </a:prstGeom>
            <a:noFill/>
            <a:ln w="9525">
              <a:noFill/>
              <a:miter lim="800000"/>
              <a:headEnd/>
              <a:tailEnd/>
            </a:ln>
          </p:spPr>
          <p:txBody>
            <a:bodyPr>
              <a:spAutoFit/>
            </a:bodyPr>
            <a:lstStyle/>
            <a:p>
              <a:r>
                <a:rPr lang="pl-PL" altLang="pl-PL" b="1">
                  <a:latin typeface="Times New Roman" pitchFamily="18" charset="0"/>
                  <a:cs typeface="Times New Roman" pitchFamily="18" charset="0"/>
                </a:rPr>
                <a:t>35%</a:t>
              </a:r>
            </a:p>
          </p:txBody>
        </p:sp>
      </p:grpSp>
      <p:grpSp>
        <p:nvGrpSpPr>
          <p:cNvPr id="5" name="Grupa 23"/>
          <p:cNvGrpSpPr>
            <a:grpSpLocks/>
          </p:cNvGrpSpPr>
          <p:nvPr/>
        </p:nvGrpSpPr>
        <p:grpSpPr bwMode="auto">
          <a:xfrm>
            <a:off x="6705600" y="4044950"/>
            <a:ext cx="792163" cy="1511300"/>
            <a:chOff x="10548664" y="3882876"/>
            <a:chExt cx="791765" cy="1512168"/>
          </a:xfrm>
        </p:grpSpPr>
        <p:cxnSp>
          <p:nvCxnSpPr>
            <p:cNvPr id="25" name="Łącznik prosty ze strzałką 24"/>
            <p:cNvCxnSpPr/>
            <p:nvPr/>
          </p:nvCxnSpPr>
          <p:spPr>
            <a:xfrm>
              <a:off x="10548664" y="3882876"/>
              <a:ext cx="0" cy="1512168"/>
            </a:xfrm>
            <a:prstGeom prst="straightConnector1">
              <a:avLst/>
            </a:prstGeom>
            <a:ln w="19050">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6404" name="pole tekstowe 25"/>
            <p:cNvSpPr txBox="1">
              <a:spLocks noChangeArrowheads="1"/>
            </p:cNvSpPr>
            <p:nvPr/>
          </p:nvSpPr>
          <p:spPr bwMode="auto">
            <a:xfrm>
              <a:off x="10692680" y="4454294"/>
              <a:ext cx="647749" cy="369332"/>
            </a:xfrm>
            <a:prstGeom prst="rect">
              <a:avLst/>
            </a:prstGeom>
            <a:noFill/>
            <a:ln w="9525">
              <a:noFill/>
              <a:miter lim="800000"/>
              <a:headEnd/>
              <a:tailEnd/>
            </a:ln>
          </p:spPr>
          <p:txBody>
            <a:bodyPr>
              <a:spAutoFit/>
            </a:bodyPr>
            <a:lstStyle/>
            <a:p>
              <a:r>
                <a:rPr lang="pl-PL" altLang="pl-PL" b="1">
                  <a:latin typeface="Times New Roman" pitchFamily="18" charset="0"/>
                  <a:cs typeface="Times New Roman" pitchFamily="18" charset="0"/>
                </a:rPr>
                <a:t>50%</a:t>
              </a:r>
            </a:p>
          </p:txBody>
        </p:sp>
      </p:grpSp>
      <p:grpSp>
        <p:nvGrpSpPr>
          <p:cNvPr id="6" name="Grupa 26"/>
          <p:cNvGrpSpPr>
            <a:grpSpLocks/>
          </p:cNvGrpSpPr>
          <p:nvPr/>
        </p:nvGrpSpPr>
        <p:grpSpPr bwMode="auto">
          <a:xfrm>
            <a:off x="6916738" y="1882775"/>
            <a:ext cx="1439862" cy="895350"/>
            <a:chOff x="10548664" y="3882876"/>
            <a:chExt cx="791765" cy="1512168"/>
          </a:xfrm>
        </p:grpSpPr>
        <p:cxnSp>
          <p:nvCxnSpPr>
            <p:cNvPr id="28" name="Łącznik prosty ze strzałką 27"/>
            <p:cNvCxnSpPr/>
            <p:nvPr/>
          </p:nvCxnSpPr>
          <p:spPr>
            <a:xfrm>
              <a:off x="10548664" y="3882876"/>
              <a:ext cx="0" cy="1512168"/>
            </a:xfrm>
            <a:prstGeom prst="straightConnector1">
              <a:avLst/>
            </a:prstGeom>
            <a:ln w="1905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6402" name="pole tekstowe 28"/>
            <p:cNvSpPr txBox="1">
              <a:spLocks noChangeArrowheads="1"/>
            </p:cNvSpPr>
            <p:nvPr/>
          </p:nvSpPr>
          <p:spPr bwMode="auto">
            <a:xfrm>
              <a:off x="10692680" y="4454294"/>
              <a:ext cx="647749" cy="646331"/>
            </a:xfrm>
            <a:prstGeom prst="rect">
              <a:avLst/>
            </a:prstGeom>
            <a:noFill/>
            <a:ln w="9525">
              <a:noFill/>
              <a:miter lim="800000"/>
              <a:headEnd/>
              <a:tailEnd/>
            </a:ln>
          </p:spPr>
          <p:txBody>
            <a:bodyPr>
              <a:spAutoFit/>
            </a:bodyPr>
            <a:lstStyle/>
            <a:p>
              <a:r>
                <a:rPr lang="pl-PL" altLang="pl-PL" b="1">
                  <a:latin typeface="Times New Roman" pitchFamily="18" charset="0"/>
                  <a:cs typeface="Times New Roman" pitchFamily="18" charset="0"/>
                </a:rPr>
                <a:t>35-45%</a:t>
              </a:r>
            </a:p>
          </p:txBody>
        </p:sp>
      </p:grpSp>
      <p:grpSp>
        <p:nvGrpSpPr>
          <p:cNvPr id="7" name="Grupa 29"/>
          <p:cNvGrpSpPr>
            <a:grpSpLocks/>
          </p:cNvGrpSpPr>
          <p:nvPr/>
        </p:nvGrpSpPr>
        <p:grpSpPr bwMode="auto">
          <a:xfrm>
            <a:off x="2290763" y="5019675"/>
            <a:ext cx="1439862" cy="895350"/>
            <a:chOff x="10548664" y="3882876"/>
            <a:chExt cx="791765" cy="1512168"/>
          </a:xfrm>
        </p:grpSpPr>
        <p:cxnSp>
          <p:nvCxnSpPr>
            <p:cNvPr id="31" name="Łącznik prosty ze strzałką 30"/>
            <p:cNvCxnSpPr/>
            <p:nvPr/>
          </p:nvCxnSpPr>
          <p:spPr>
            <a:xfrm>
              <a:off x="10548664" y="3882876"/>
              <a:ext cx="0" cy="1512168"/>
            </a:xfrm>
            <a:prstGeom prst="straightConnector1">
              <a:avLst/>
            </a:prstGeom>
            <a:ln w="1905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6400" name="pole tekstowe 31"/>
            <p:cNvSpPr txBox="1">
              <a:spLocks noChangeArrowheads="1"/>
            </p:cNvSpPr>
            <p:nvPr/>
          </p:nvSpPr>
          <p:spPr bwMode="auto">
            <a:xfrm>
              <a:off x="10692680" y="4454294"/>
              <a:ext cx="647749" cy="646331"/>
            </a:xfrm>
            <a:prstGeom prst="rect">
              <a:avLst/>
            </a:prstGeom>
            <a:noFill/>
            <a:ln w="9525">
              <a:noFill/>
              <a:miter lim="800000"/>
              <a:headEnd/>
              <a:tailEnd/>
            </a:ln>
          </p:spPr>
          <p:txBody>
            <a:bodyPr>
              <a:spAutoFit/>
            </a:bodyPr>
            <a:lstStyle/>
            <a:p>
              <a:r>
                <a:rPr lang="pl-PL" altLang="pl-PL" b="1">
                  <a:latin typeface="Times New Roman" pitchFamily="18" charset="0"/>
                  <a:cs typeface="Times New Roman" pitchFamily="18" charset="0"/>
                </a:rPr>
                <a:t>35-45%</a:t>
              </a:r>
            </a:p>
          </p:txBody>
        </p:sp>
      </p:grpSp>
      <p:grpSp>
        <p:nvGrpSpPr>
          <p:cNvPr id="8" name="Grupa 32"/>
          <p:cNvGrpSpPr>
            <a:grpSpLocks/>
          </p:cNvGrpSpPr>
          <p:nvPr/>
        </p:nvGrpSpPr>
        <p:grpSpPr bwMode="auto">
          <a:xfrm>
            <a:off x="6916738" y="5026025"/>
            <a:ext cx="1439862" cy="893763"/>
            <a:chOff x="10548664" y="3882876"/>
            <a:chExt cx="791765" cy="1512168"/>
          </a:xfrm>
        </p:grpSpPr>
        <p:cxnSp>
          <p:nvCxnSpPr>
            <p:cNvPr id="34" name="Łącznik prosty ze strzałką 33"/>
            <p:cNvCxnSpPr/>
            <p:nvPr/>
          </p:nvCxnSpPr>
          <p:spPr>
            <a:xfrm>
              <a:off x="10548664" y="3882876"/>
              <a:ext cx="0" cy="1512168"/>
            </a:xfrm>
            <a:prstGeom prst="straightConnector1">
              <a:avLst/>
            </a:prstGeom>
            <a:ln w="19050">
              <a:solidFill>
                <a:srgbClr val="0070C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6398" name="pole tekstowe 34"/>
            <p:cNvSpPr txBox="1">
              <a:spLocks noChangeArrowheads="1"/>
            </p:cNvSpPr>
            <p:nvPr/>
          </p:nvSpPr>
          <p:spPr bwMode="auto">
            <a:xfrm>
              <a:off x="10692680" y="4454294"/>
              <a:ext cx="647749" cy="646331"/>
            </a:xfrm>
            <a:prstGeom prst="rect">
              <a:avLst/>
            </a:prstGeom>
            <a:noFill/>
            <a:ln w="9525">
              <a:noFill/>
              <a:miter lim="800000"/>
              <a:headEnd/>
              <a:tailEnd/>
            </a:ln>
          </p:spPr>
          <p:txBody>
            <a:bodyPr>
              <a:spAutoFit/>
            </a:bodyPr>
            <a:lstStyle/>
            <a:p>
              <a:r>
                <a:rPr lang="pl-PL" altLang="pl-PL" b="1">
                  <a:latin typeface="Times New Roman" pitchFamily="18" charset="0"/>
                  <a:cs typeface="Times New Roman" pitchFamily="18" charset="0"/>
                </a:rPr>
                <a:t>35-45%</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xit" presetSubtype="0" fill="hold" nodeType="clickEffect">
                                  <p:stCondLst>
                                    <p:cond delay="0"/>
                                  </p:stCondLst>
                                  <p:childTnLst>
                                    <p:animEffect transition="out" filter="fade">
                                      <p:cBhvr>
                                        <p:cTn id="11" dur="1000"/>
                                        <p:tgtEl>
                                          <p:spTgt spid="3"/>
                                        </p:tgtEl>
                                      </p:cBhvr>
                                    </p:animEffect>
                                    <p:anim calcmode="lin" valueType="num">
                                      <p:cBhvr>
                                        <p:cTn id="12" dur="1000"/>
                                        <p:tgtEl>
                                          <p:spTgt spid="3"/>
                                        </p:tgtEl>
                                        <p:attrNameLst>
                                          <p:attrName>ppt_x</p:attrName>
                                        </p:attrNameLst>
                                      </p:cBhvr>
                                      <p:tavLst>
                                        <p:tav tm="0">
                                          <p:val>
                                            <p:strVal val="ppt_x"/>
                                          </p:val>
                                        </p:tav>
                                        <p:tav tm="100000">
                                          <p:val>
                                            <p:strVal val="ppt_x"/>
                                          </p:val>
                                        </p:tav>
                                      </p:tavLst>
                                    </p:anim>
                                    <p:anim calcmode="lin" valueType="num">
                                      <p:cBhvr>
                                        <p:cTn id="13" dur="1000"/>
                                        <p:tgtEl>
                                          <p:spTgt spid="3"/>
                                        </p:tgtEl>
                                        <p:attrNameLst>
                                          <p:attrName>ppt_y</p:attrName>
                                        </p:attrNameLst>
                                      </p:cBhvr>
                                      <p:tavLst>
                                        <p:tav tm="0">
                                          <p:val>
                                            <p:strVal val="ppt_y"/>
                                          </p:val>
                                        </p:tav>
                                        <p:tav tm="100000">
                                          <p:val>
                                            <p:strVal val="ppt_y+.1"/>
                                          </p:val>
                                        </p:tav>
                                      </p:tavLst>
                                    </p:anim>
                                    <p:set>
                                      <p:cBhvr>
                                        <p:cTn id="14" dur="1" fill="hold">
                                          <p:stCondLst>
                                            <p:cond delay="999"/>
                                          </p:stCondLst>
                                        </p:cTn>
                                        <p:tgtEl>
                                          <p:spTgt spid="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xit" presetSubtype="0" fill="hold" nodeType="clickEffect">
                                  <p:stCondLst>
                                    <p:cond delay="0"/>
                                  </p:stCondLst>
                                  <p:childTnLst>
                                    <p:animEffect transition="out" filter="fade">
                                      <p:cBhvr>
                                        <p:cTn id="23" dur="1000"/>
                                        <p:tgtEl>
                                          <p:spTgt spid="2"/>
                                        </p:tgtEl>
                                      </p:cBhvr>
                                    </p:animEffect>
                                    <p:anim calcmode="lin" valueType="num">
                                      <p:cBhvr>
                                        <p:cTn id="24" dur="1000"/>
                                        <p:tgtEl>
                                          <p:spTgt spid="2"/>
                                        </p:tgtEl>
                                        <p:attrNameLst>
                                          <p:attrName>ppt_x</p:attrName>
                                        </p:attrNameLst>
                                      </p:cBhvr>
                                      <p:tavLst>
                                        <p:tav tm="0">
                                          <p:val>
                                            <p:strVal val="ppt_x"/>
                                          </p:val>
                                        </p:tav>
                                        <p:tav tm="100000">
                                          <p:val>
                                            <p:strVal val="ppt_x"/>
                                          </p:val>
                                        </p:tav>
                                      </p:tavLst>
                                    </p:anim>
                                    <p:anim calcmode="lin" valueType="num">
                                      <p:cBhvr>
                                        <p:cTn id="25" dur="1000"/>
                                        <p:tgtEl>
                                          <p:spTgt spid="2"/>
                                        </p:tgtEl>
                                        <p:attrNameLst>
                                          <p:attrName>ppt_y</p:attrName>
                                        </p:attrNameLst>
                                      </p:cBhvr>
                                      <p:tavLst>
                                        <p:tav tm="0">
                                          <p:val>
                                            <p:strVal val="ppt_y"/>
                                          </p:val>
                                        </p:tav>
                                        <p:tav tm="100000">
                                          <p:val>
                                            <p:strVal val="ppt_y+.1"/>
                                          </p:val>
                                        </p:tav>
                                      </p:tavLst>
                                    </p:anim>
                                    <p:set>
                                      <p:cBhvr>
                                        <p:cTn id="26" dur="1" fill="hold">
                                          <p:stCondLst>
                                            <p:cond delay="999"/>
                                          </p:stCondLst>
                                        </p:cTn>
                                        <p:tgtEl>
                                          <p:spTgt spid="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xit" presetSubtype="0" fill="hold" nodeType="clickEffect">
                                  <p:stCondLst>
                                    <p:cond delay="0"/>
                                  </p:stCondLst>
                                  <p:childTnLst>
                                    <p:animEffect transition="out" filter="fade">
                                      <p:cBhvr>
                                        <p:cTn id="35" dur="1000"/>
                                        <p:tgtEl>
                                          <p:spTgt spid="5"/>
                                        </p:tgtEl>
                                      </p:cBhvr>
                                    </p:animEffect>
                                    <p:anim calcmode="lin" valueType="num">
                                      <p:cBhvr>
                                        <p:cTn id="36" dur="1000"/>
                                        <p:tgtEl>
                                          <p:spTgt spid="5"/>
                                        </p:tgtEl>
                                        <p:attrNameLst>
                                          <p:attrName>ppt_x</p:attrName>
                                        </p:attrNameLst>
                                      </p:cBhvr>
                                      <p:tavLst>
                                        <p:tav tm="0">
                                          <p:val>
                                            <p:strVal val="ppt_x"/>
                                          </p:val>
                                        </p:tav>
                                        <p:tav tm="100000">
                                          <p:val>
                                            <p:strVal val="ppt_x"/>
                                          </p:val>
                                        </p:tav>
                                      </p:tavLst>
                                    </p:anim>
                                    <p:anim calcmode="lin" valueType="num">
                                      <p:cBhvr>
                                        <p:cTn id="37" dur="1000"/>
                                        <p:tgtEl>
                                          <p:spTgt spid="5"/>
                                        </p:tgtEl>
                                        <p:attrNameLst>
                                          <p:attrName>ppt_y</p:attrName>
                                        </p:attrNameLst>
                                      </p:cBhvr>
                                      <p:tavLst>
                                        <p:tav tm="0">
                                          <p:val>
                                            <p:strVal val="ppt_y"/>
                                          </p:val>
                                        </p:tav>
                                        <p:tav tm="100000">
                                          <p:val>
                                            <p:strVal val="ppt_y+.1"/>
                                          </p:val>
                                        </p:tav>
                                      </p:tavLst>
                                    </p:anim>
                                    <p:set>
                                      <p:cBhvr>
                                        <p:cTn id="38" dur="1" fill="hold">
                                          <p:stCondLst>
                                            <p:cond delay="999"/>
                                          </p:stCondLst>
                                        </p:cTn>
                                        <p:tgtEl>
                                          <p:spTgt spid="5"/>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ircle(in)">
                                      <p:cBhvr>
                                        <p:cTn id="43" dur="2000"/>
                                        <p:tgtEl>
                                          <p:spTgt spid="6"/>
                                        </p:tgtEl>
                                      </p:cBhvr>
                                    </p:animEffect>
                                  </p:childTnLst>
                                </p:cTn>
                              </p:par>
                              <p:par>
                                <p:cTn id="44" presetID="6"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2000"/>
                                        <p:tgtEl>
                                          <p:spTgt spid="7"/>
                                        </p:tgtEl>
                                      </p:cBhvr>
                                    </p:animEffect>
                                  </p:childTnLst>
                                </p:cTn>
                              </p:par>
                              <p:par>
                                <p:cTn id="47" presetID="6" presetClass="entr" presetSubtype="16"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p:cNvPicPr>
            <a:picLocks noChangeAspect="1" noChangeArrowheads="1"/>
          </p:cNvPicPr>
          <p:nvPr/>
        </p:nvPicPr>
        <p:blipFill>
          <a:blip r:embed="rId3" cstate="print"/>
          <a:srcRect/>
          <a:stretch>
            <a:fillRect/>
          </a:stretch>
        </p:blipFill>
        <p:spPr bwMode="auto">
          <a:xfrm>
            <a:off x="917575" y="1157288"/>
            <a:ext cx="7308850" cy="4772025"/>
          </a:xfrm>
          <a:prstGeom prst="rect">
            <a:avLst/>
          </a:prstGeom>
          <a:noFill/>
          <a:ln w="9525">
            <a:noFill/>
            <a:miter lim="800000"/>
            <a:headEnd/>
            <a:tailEnd/>
          </a:ln>
        </p:spPr>
      </p:pic>
      <p:sp>
        <p:nvSpPr>
          <p:cNvPr id="17411" name="Rectangle 2"/>
          <p:cNvSpPr>
            <a:spLocks noGrp="1" noChangeArrowheads="1"/>
          </p:cNvSpPr>
          <p:nvPr>
            <p:ph type="title"/>
          </p:nvPr>
        </p:nvSpPr>
        <p:spPr>
          <a:xfrm>
            <a:off x="0" y="0"/>
            <a:ext cx="9144000" cy="1079500"/>
          </a:xfrm>
        </p:spPr>
        <p:txBody>
          <a:bodyPr anchor="ctr"/>
          <a:lstStyle/>
          <a:p>
            <a:pPr algn="ctr" eaLnBrk="1" hangingPunct="1"/>
            <a:r>
              <a:rPr lang="en-US" altLang="pl-PL" sz="3200" u="sng" dirty="0" smtClean="0">
                <a:solidFill>
                  <a:srgbClr val="7030A0"/>
                </a:solidFill>
                <a:latin typeface="Times New Roman" pitchFamily="18" charset="0"/>
              </a:rPr>
              <a:t>Strengthening in bond zone - (mi</a:t>
            </a:r>
            <a:r>
              <a:rPr lang="pl-PL" altLang="pl-PL" sz="3200" u="sng" dirty="0" smtClean="0">
                <a:solidFill>
                  <a:srgbClr val="7030A0"/>
                </a:solidFill>
                <a:latin typeface="Times New Roman" pitchFamily="18" charset="0"/>
              </a:rPr>
              <a:t>c</a:t>
            </a:r>
            <a:r>
              <a:rPr lang="en-US" altLang="pl-PL" sz="3200" u="sng" dirty="0" err="1" smtClean="0">
                <a:solidFill>
                  <a:srgbClr val="7030A0"/>
                </a:solidFill>
                <a:latin typeface="Times New Roman" pitchFamily="18" charset="0"/>
              </a:rPr>
              <a:t>rohardness</a:t>
            </a:r>
            <a:r>
              <a:rPr lang="en-US" altLang="pl-PL" sz="3200" u="sng" dirty="0" smtClean="0">
                <a:solidFill>
                  <a:srgbClr val="7030A0"/>
                </a:solidFill>
                <a:latin typeface="Times New Roman" pitchFamily="18" charset="0"/>
              </a:rPr>
              <a:t> HV0,05 )</a:t>
            </a:r>
            <a:endParaRPr lang="pl-PL" altLang="pl-PL" sz="3200" u="sng" dirty="0" smtClean="0">
              <a:solidFill>
                <a:srgbClr val="7030A0"/>
              </a:solidFill>
              <a:latin typeface="Times New Roman" pitchFamily="18" charset="0"/>
            </a:endParaRPr>
          </a:p>
        </p:txBody>
      </p:sp>
      <p:sp>
        <p:nvSpPr>
          <p:cNvPr id="17412" name="Prostokąt 1"/>
          <p:cNvSpPr>
            <a:spLocks noChangeArrowheads="1"/>
          </p:cNvSpPr>
          <p:nvPr/>
        </p:nvSpPr>
        <p:spPr bwMode="auto">
          <a:xfrm>
            <a:off x="250825" y="5934075"/>
            <a:ext cx="8642350" cy="923925"/>
          </a:xfrm>
          <a:prstGeom prst="rect">
            <a:avLst/>
          </a:prstGeom>
          <a:noFill/>
          <a:ln w="9525">
            <a:noFill/>
            <a:miter lim="800000"/>
            <a:headEnd/>
            <a:tailEnd/>
          </a:ln>
        </p:spPr>
        <p:txBody>
          <a:bodyPr>
            <a:spAutoFit/>
          </a:bodyPr>
          <a:lstStyle/>
          <a:p>
            <a:pPr algn="ctr"/>
            <a:r>
              <a:rPr lang="pl-PL" altLang="pl-PL" b="1">
                <a:latin typeface="Times New Roman" pitchFamily="18" charset="0"/>
                <a:cs typeface="Times New Roman" pitchFamily="18" charset="0"/>
              </a:rPr>
              <a:t>Fig. Microhardness distribution in bond zone for different detonation velocities – summary graph. Measuring along 3 parallel lines trough the bond line (perpendicular to the bond). Applied load: 50G.</a:t>
            </a:r>
          </a:p>
        </p:txBody>
      </p:sp>
      <p:grpSp>
        <p:nvGrpSpPr>
          <p:cNvPr id="2" name="Grupa 7"/>
          <p:cNvGrpSpPr>
            <a:grpSpLocks/>
          </p:cNvGrpSpPr>
          <p:nvPr/>
        </p:nvGrpSpPr>
        <p:grpSpPr bwMode="auto">
          <a:xfrm>
            <a:off x="1331913" y="3933825"/>
            <a:ext cx="3240087" cy="944563"/>
            <a:chOff x="1331640" y="3933056"/>
            <a:chExt cx="3240360" cy="945396"/>
          </a:xfrm>
        </p:grpSpPr>
        <p:sp>
          <p:nvSpPr>
            <p:cNvPr id="3" name="Elipsa 2"/>
            <p:cNvSpPr/>
            <p:nvPr/>
          </p:nvSpPr>
          <p:spPr>
            <a:xfrm>
              <a:off x="4068721" y="3933056"/>
              <a:ext cx="503279" cy="5767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cxnSp>
          <p:nvCxnSpPr>
            <p:cNvPr id="5" name="Łącznik prostoliniowy 4"/>
            <p:cNvCxnSpPr>
              <a:stCxn id="3" idx="2"/>
            </p:cNvCxnSpPr>
            <p:nvPr/>
          </p:nvCxnSpPr>
          <p:spPr>
            <a:xfrm flipH="1">
              <a:off x="2268344" y="4220647"/>
              <a:ext cx="1800377" cy="505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420" name="pole tekstowe 6"/>
            <p:cNvSpPr txBox="1">
              <a:spLocks noChangeArrowheads="1"/>
            </p:cNvSpPr>
            <p:nvPr/>
          </p:nvSpPr>
          <p:spPr bwMode="auto">
            <a:xfrm>
              <a:off x="1331640" y="4509120"/>
              <a:ext cx="1152128" cy="369332"/>
            </a:xfrm>
            <a:prstGeom prst="rect">
              <a:avLst/>
            </a:prstGeom>
            <a:noFill/>
            <a:ln w="9525">
              <a:noFill/>
              <a:miter lim="800000"/>
              <a:headEnd/>
              <a:tailEnd/>
            </a:ln>
          </p:spPr>
          <p:txBody>
            <a:bodyPr>
              <a:spAutoFit/>
            </a:bodyPr>
            <a:lstStyle/>
            <a:p>
              <a:r>
                <a:rPr lang="pl-PL" altLang="pl-PL" b="1">
                  <a:solidFill>
                    <a:srgbClr val="FF0000"/>
                  </a:solidFill>
                  <a:latin typeface="Times New Roman" pitchFamily="18" charset="0"/>
                  <a:cs typeface="Times New Roman" pitchFamily="18" charset="0"/>
                </a:rPr>
                <a:t>170 HV</a:t>
              </a:r>
            </a:p>
          </p:txBody>
        </p:sp>
      </p:grpSp>
      <p:grpSp>
        <p:nvGrpSpPr>
          <p:cNvPr id="4" name="Grupa 14"/>
          <p:cNvGrpSpPr>
            <a:grpSpLocks/>
          </p:cNvGrpSpPr>
          <p:nvPr/>
        </p:nvGrpSpPr>
        <p:grpSpPr bwMode="auto">
          <a:xfrm flipH="1">
            <a:off x="4343400" y="4508500"/>
            <a:ext cx="3324225" cy="1098550"/>
            <a:chOff x="1247068" y="3933056"/>
            <a:chExt cx="3324932" cy="813555"/>
          </a:xfrm>
        </p:grpSpPr>
        <p:sp>
          <p:nvSpPr>
            <p:cNvPr id="16" name="Elipsa 15"/>
            <p:cNvSpPr/>
            <p:nvPr/>
          </p:nvSpPr>
          <p:spPr>
            <a:xfrm>
              <a:off x="4068655" y="3933056"/>
              <a:ext cx="503345" cy="576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cxnSp>
          <p:nvCxnSpPr>
            <p:cNvPr id="17" name="Łącznik prostoliniowy 16"/>
            <p:cNvCxnSpPr>
              <a:stCxn id="16" idx="2"/>
            </p:cNvCxnSpPr>
            <p:nvPr/>
          </p:nvCxnSpPr>
          <p:spPr>
            <a:xfrm flipH="1">
              <a:off x="2268047" y="4221092"/>
              <a:ext cx="1800608" cy="5043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417" name="pole tekstowe 17"/>
            <p:cNvSpPr txBox="1">
              <a:spLocks noChangeArrowheads="1"/>
            </p:cNvSpPr>
            <p:nvPr/>
          </p:nvSpPr>
          <p:spPr bwMode="auto">
            <a:xfrm>
              <a:off x="1247068" y="4473116"/>
              <a:ext cx="1152128" cy="273495"/>
            </a:xfrm>
            <a:prstGeom prst="rect">
              <a:avLst/>
            </a:prstGeom>
            <a:noFill/>
            <a:ln w="9525">
              <a:noFill/>
              <a:miter lim="800000"/>
              <a:headEnd/>
              <a:tailEnd/>
            </a:ln>
          </p:spPr>
          <p:txBody>
            <a:bodyPr>
              <a:spAutoFit/>
            </a:bodyPr>
            <a:lstStyle/>
            <a:p>
              <a:r>
                <a:rPr lang="pl-PL" altLang="pl-PL" b="1">
                  <a:solidFill>
                    <a:srgbClr val="FF0000"/>
                  </a:solidFill>
                  <a:latin typeface="Times New Roman" pitchFamily="18" charset="0"/>
                  <a:cs typeface="Times New Roman" pitchFamily="18" charset="0"/>
                </a:rPr>
                <a:t>140 HV</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7"/>
          <p:cNvPicPr>
            <a:picLocks noChangeAspect="1" noChangeArrowheads="1"/>
          </p:cNvPicPr>
          <p:nvPr/>
        </p:nvPicPr>
        <p:blipFill>
          <a:blip r:embed="rId3" cstate="print"/>
          <a:srcRect/>
          <a:stretch>
            <a:fillRect/>
          </a:stretch>
        </p:blipFill>
        <p:spPr bwMode="auto">
          <a:xfrm>
            <a:off x="4932363" y="687388"/>
            <a:ext cx="3419475" cy="2921000"/>
          </a:xfrm>
          <a:prstGeom prst="rect">
            <a:avLst/>
          </a:prstGeom>
          <a:noFill/>
          <a:ln w="9525">
            <a:noFill/>
            <a:miter lim="800000"/>
            <a:headEnd/>
            <a:tailEnd/>
          </a:ln>
        </p:spPr>
      </p:pic>
      <p:sp>
        <p:nvSpPr>
          <p:cNvPr id="18435" name="Rectangle 2"/>
          <p:cNvSpPr>
            <a:spLocks noGrp="1" noChangeArrowheads="1"/>
          </p:cNvSpPr>
          <p:nvPr>
            <p:ph type="title"/>
          </p:nvPr>
        </p:nvSpPr>
        <p:spPr>
          <a:xfrm>
            <a:off x="0" y="0"/>
            <a:ext cx="9144000" cy="720725"/>
          </a:xfrm>
        </p:spPr>
        <p:txBody>
          <a:bodyPr anchor="ctr"/>
          <a:lstStyle/>
          <a:p>
            <a:pPr algn="ctr" eaLnBrk="1" hangingPunct="1"/>
            <a:r>
              <a:rPr lang="pl-PL" altLang="pl-PL" sz="3200" u="sng" smtClean="0">
                <a:solidFill>
                  <a:srgbClr val="7030A0"/>
                </a:solidFill>
                <a:latin typeface="Times New Roman" pitchFamily="18" charset="0"/>
              </a:rPr>
              <a:t>Microstructular analysis</a:t>
            </a:r>
          </a:p>
        </p:txBody>
      </p:sp>
      <p:sp>
        <p:nvSpPr>
          <p:cNvPr id="18436" name="Symbol zastępczy numeru slajdu 9"/>
          <p:cNvSpPr>
            <a:spLocks noGrp="1"/>
          </p:cNvSpPr>
          <p:nvPr>
            <p:ph type="sldNum" sz="quarter" idx="12"/>
          </p:nvPr>
        </p:nvSpPr>
        <p:spPr>
          <a:noFill/>
        </p:spPr>
        <p:txBody>
          <a:bodyPr/>
          <a:lstStyle/>
          <a:p>
            <a:fld id="{C35ED78A-6894-4AFC-9E8F-0A5086DB8ADF}" type="slidenum">
              <a:rPr lang="pl-PL" altLang="en-US" smtClean="0"/>
              <a:pPr/>
              <a:t>16</a:t>
            </a:fld>
            <a:endParaRPr lang="pl-PL" altLang="en-US" smtClean="0"/>
          </a:p>
        </p:txBody>
      </p:sp>
      <p:sp>
        <p:nvSpPr>
          <p:cNvPr id="18437" name="Prostokąt 4"/>
          <p:cNvSpPr>
            <a:spLocks noChangeArrowheads="1"/>
          </p:cNvSpPr>
          <p:nvPr/>
        </p:nvSpPr>
        <p:spPr bwMode="auto">
          <a:xfrm>
            <a:off x="4356100" y="4279900"/>
            <a:ext cx="4716463" cy="1477963"/>
          </a:xfrm>
          <a:prstGeom prst="rect">
            <a:avLst/>
          </a:prstGeom>
          <a:noFill/>
          <a:ln w="9525">
            <a:noFill/>
            <a:miter lim="800000"/>
            <a:headEnd/>
            <a:tailEnd/>
          </a:ln>
        </p:spPr>
        <p:txBody>
          <a:bodyPr>
            <a:spAutoFit/>
          </a:bodyPr>
          <a:lstStyle/>
          <a:p>
            <a:pPr algn="ctr"/>
            <a:r>
              <a:rPr lang="pl-PL" altLang="pl-PL" b="1">
                <a:latin typeface="Times New Roman" pitchFamily="18" charset="0"/>
                <a:cs typeface="Times New Roman" pitchFamily="18" charset="0"/>
              </a:rPr>
              <a:t>Fig. Microstructure of bonding zone of Zr700/P355NL2 bimetal, showing strong deformation of subsurfaces  of combined plates: a) wave bottom, b) wave edge, c) structure of bimetal after heat treatment.</a:t>
            </a:r>
          </a:p>
        </p:txBody>
      </p:sp>
      <p:grpSp>
        <p:nvGrpSpPr>
          <p:cNvPr id="18438" name="Grupa 8"/>
          <p:cNvGrpSpPr>
            <a:grpSpLocks/>
          </p:cNvGrpSpPr>
          <p:nvPr/>
        </p:nvGrpSpPr>
        <p:grpSpPr bwMode="auto">
          <a:xfrm>
            <a:off x="684213" y="687388"/>
            <a:ext cx="3419475" cy="2952750"/>
            <a:chOff x="684213" y="687388"/>
            <a:chExt cx="3419475" cy="2952750"/>
          </a:xfrm>
        </p:grpSpPr>
        <p:pic>
          <p:nvPicPr>
            <p:cNvPr id="18445" name="Obraz 1"/>
            <p:cNvPicPr>
              <a:picLocks noChangeAspect="1"/>
            </p:cNvPicPr>
            <p:nvPr/>
          </p:nvPicPr>
          <p:blipFill>
            <a:blip r:embed="rId4" cstate="print"/>
            <a:srcRect/>
            <a:stretch>
              <a:fillRect/>
            </a:stretch>
          </p:blipFill>
          <p:spPr bwMode="auto">
            <a:xfrm>
              <a:off x="684213" y="687388"/>
              <a:ext cx="3419475" cy="2952750"/>
            </a:xfrm>
            <a:prstGeom prst="rect">
              <a:avLst/>
            </a:prstGeom>
            <a:noFill/>
            <a:ln w="9525">
              <a:noFill/>
              <a:miter lim="800000"/>
              <a:headEnd/>
              <a:tailEnd/>
            </a:ln>
          </p:spPr>
        </p:pic>
        <p:sp>
          <p:nvSpPr>
            <p:cNvPr id="18446" name="pole tekstowe 7"/>
            <p:cNvSpPr txBox="1">
              <a:spLocks noChangeArrowheads="1"/>
            </p:cNvSpPr>
            <p:nvPr/>
          </p:nvSpPr>
          <p:spPr bwMode="auto">
            <a:xfrm>
              <a:off x="3707904" y="755412"/>
              <a:ext cx="312906" cy="369332"/>
            </a:xfrm>
            <a:prstGeom prst="rect">
              <a:avLst/>
            </a:prstGeom>
            <a:solidFill>
              <a:schemeClr val="bg1"/>
            </a:solidFill>
            <a:ln w="9525">
              <a:noFill/>
              <a:miter lim="800000"/>
              <a:headEnd/>
              <a:tailEnd/>
            </a:ln>
          </p:spPr>
          <p:txBody>
            <a:bodyPr wrap="none">
              <a:spAutoFit/>
            </a:bodyPr>
            <a:lstStyle/>
            <a:p>
              <a:r>
                <a:rPr lang="pl-PL" altLang="pl-PL" b="1"/>
                <a:t>a</a:t>
              </a:r>
            </a:p>
          </p:txBody>
        </p:sp>
      </p:grpSp>
      <p:sp>
        <p:nvSpPr>
          <p:cNvPr id="18439" name="pole tekstowe 9"/>
          <p:cNvSpPr txBox="1">
            <a:spLocks noChangeArrowheads="1"/>
          </p:cNvSpPr>
          <p:nvPr/>
        </p:nvSpPr>
        <p:spPr bwMode="auto">
          <a:xfrm>
            <a:off x="7931150" y="765175"/>
            <a:ext cx="325438" cy="368300"/>
          </a:xfrm>
          <a:prstGeom prst="rect">
            <a:avLst/>
          </a:prstGeom>
          <a:solidFill>
            <a:schemeClr val="bg1"/>
          </a:solidFill>
          <a:ln w="9525">
            <a:noFill/>
            <a:miter lim="800000"/>
            <a:headEnd/>
            <a:tailEnd/>
          </a:ln>
        </p:spPr>
        <p:txBody>
          <a:bodyPr wrap="none">
            <a:spAutoFit/>
          </a:bodyPr>
          <a:lstStyle/>
          <a:p>
            <a:r>
              <a:rPr lang="pl-PL" altLang="pl-PL" b="1"/>
              <a:t>b</a:t>
            </a:r>
          </a:p>
        </p:txBody>
      </p:sp>
      <p:grpSp>
        <p:nvGrpSpPr>
          <p:cNvPr id="18440" name="Grupa 12"/>
          <p:cNvGrpSpPr>
            <a:grpSpLocks/>
          </p:cNvGrpSpPr>
          <p:nvPr/>
        </p:nvGrpSpPr>
        <p:grpSpPr bwMode="auto">
          <a:xfrm>
            <a:off x="657225" y="3684588"/>
            <a:ext cx="3419475" cy="2944812"/>
            <a:chOff x="657225" y="3684588"/>
            <a:chExt cx="3419475" cy="2944812"/>
          </a:xfrm>
        </p:grpSpPr>
        <p:pic>
          <p:nvPicPr>
            <p:cNvPr id="18443" name="Obraz 3"/>
            <p:cNvPicPr>
              <a:picLocks noChangeAspect="1"/>
            </p:cNvPicPr>
            <p:nvPr/>
          </p:nvPicPr>
          <p:blipFill>
            <a:blip r:embed="rId5" cstate="print"/>
            <a:srcRect/>
            <a:stretch>
              <a:fillRect/>
            </a:stretch>
          </p:blipFill>
          <p:spPr bwMode="auto">
            <a:xfrm>
              <a:off x="657225" y="3684588"/>
              <a:ext cx="3419475" cy="2944812"/>
            </a:xfrm>
            <a:prstGeom prst="rect">
              <a:avLst/>
            </a:prstGeom>
            <a:noFill/>
            <a:ln w="9525">
              <a:noFill/>
              <a:miter lim="800000"/>
              <a:headEnd/>
              <a:tailEnd/>
            </a:ln>
          </p:spPr>
        </p:pic>
        <p:sp>
          <p:nvSpPr>
            <p:cNvPr id="18444" name="pole tekstowe 11"/>
            <p:cNvSpPr txBox="1">
              <a:spLocks noChangeArrowheads="1"/>
            </p:cNvSpPr>
            <p:nvPr/>
          </p:nvSpPr>
          <p:spPr bwMode="auto">
            <a:xfrm>
              <a:off x="3635896" y="3779748"/>
              <a:ext cx="312906" cy="369332"/>
            </a:xfrm>
            <a:prstGeom prst="rect">
              <a:avLst/>
            </a:prstGeom>
            <a:solidFill>
              <a:schemeClr val="bg1"/>
            </a:solidFill>
            <a:ln w="9525">
              <a:noFill/>
              <a:miter lim="800000"/>
              <a:headEnd/>
              <a:tailEnd/>
            </a:ln>
          </p:spPr>
          <p:txBody>
            <a:bodyPr wrap="none">
              <a:spAutoFit/>
            </a:bodyPr>
            <a:lstStyle/>
            <a:p>
              <a:r>
                <a:rPr lang="pl-PL" altLang="pl-PL" b="1"/>
                <a:t>c</a:t>
              </a:r>
            </a:p>
          </p:txBody>
        </p:sp>
      </p:grpSp>
      <p:sp>
        <p:nvSpPr>
          <p:cNvPr id="18441" name="Pole tekstowe 2"/>
          <p:cNvSpPr txBox="1">
            <a:spLocks noChangeArrowheads="1"/>
          </p:cNvSpPr>
          <p:nvPr/>
        </p:nvSpPr>
        <p:spPr bwMode="auto">
          <a:xfrm>
            <a:off x="712788" y="6165850"/>
            <a:ext cx="614362" cy="450850"/>
          </a:xfrm>
          <a:prstGeom prst="rect">
            <a:avLst/>
          </a:prstGeom>
          <a:solidFill>
            <a:srgbClr val="FFFFFF"/>
          </a:solidFill>
          <a:ln w="9525">
            <a:noFill/>
            <a:miter lim="800000"/>
            <a:headEnd/>
            <a:tailEnd/>
          </a:ln>
        </p:spPr>
        <p:txBody>
          <a:bodyPr lIns="0" tIns="0" rIns="0" bIns="0" anchor="ctr"/>
          <a:lstStyle/>
          <a:p>
            <a:pPr>
              <a:lnSpc>
                <a:spcPct val="115000"/>
              </a:lnSpc>
              <a:spcAft>
                <a:spcPts val="1000"/>
              </a:spcAft>
            </a:pPr>
            <a:r>
              <a:rPr lang="pl-PL" altLang="pl-PL" sz="1600">
                <a:latin typeface="Arial Black" pitchFamily="34" charset="0"/>
                <a:ea typeface="Calibri" pitchFamily="34" charset="0"/>
                <a:cs typeface="Times New Roman" pitchFamily="18" charset="0"/>
              </a:rPr>
              <a:t>stee</a:t>
            </a:r>
            <a:r>
              <a:rPr lang="pl-PL" altLang="pl-PL" sz="1400">
                <a:latin typeface="Arial Black" pitchFamily="34" charset="0"/>
                <a:ea typeface="Calibri" pitchFamily="34" charset="0"/>
                <a:cs typeface="Times New Roman" pitchFamily="18" charset="0"/>
              </a:rPr>
              <a:t>l</a:t>
            </a:r>
            <a:endParaRPr lang="pl-PL" altLang="pl-PL" sz="1100">
              <a:latin typeface="Calibri" pitchFamily="34" charset="0"/>
              <a:ea typeface="Calibri" pitchFamily="34" charset="0"/>
              <a:cs typeface="Times New Roman" pitchFamily="18" charset="0"/>
            </a:endParaRPr>
          </a:p>
        </p:txBody>
      </p:sp>
      <p:sp>
        <p:nvSpPr>
          <p:cNvPr id="18442" name="Pole tekstowe 2"/>
          <p:cNvSpPr txBox="1">
            <a:spLocks noChangeArrowheads="1"/>
          </p:cNvSpPr>
          <p:nvPr/>
        </p:nvSpPr>
        <p:spPr bwMode="auto">
          <a:xfrm>
            <a:off x="684213" y="3187700"/>
            <a:ext cx="614362" cy="452438"/>
          </a:xfrm>
          <a:prstGeom prst="rect">
            <a:avLst/>
          </a:prstGeom>
          <a:solidFill>
            <a:srgbClr val="FFFFFF"/>
          </a:solidFill>
          <a:ln w="9525">
            <a:noFill/>
            <a:miter lim="800000"/>
            <a:headEnd/>
            <a:tailEnd/>
          </a:ln>
        </p:spPr>
        <p:txBody>
          <a:bodyPr lIns="0" tIns="0" rIns="0" bIns="0" anchor="ctr"/>
          <a:lstStyle/>
          <a:p>
            <a:pPr>
              <a:lnSpc>
                <a:spcPct val="115000"/>
              </a:lnSpc>
              <a:spcAft>
                <a:spcPts val="1000"/>
              </a:spcAft>
            </a:pPr>
            <a:r>
              <a:rPr lang="pl-PL" altLang="pl-PL" sz="1600">
                <a:latin typeface="Arial Black" pitchFamily="34" charset="0"/>
                <a:ea typeface="Calibri" pitchFamily="34" charset="0"/>
                <a:cs typeface="Times New Roman" pitchFamily="18" charset="0"/>
              </a:rPr>
              <a:t>stee</a:t>
            </a:r>
            <a:r>
              <a:rPr lang="pl-PL" altLang="pl-PL" sz="1400">
                <a:latin typeface="Arial Black" pitchFamily="34" charset="0"/>
                <a:ea typeface="Calibri" pitchFamily="34" charset="0"/>
                <a:cs typeface="Times New Roman" pitchFamily="18" charset="0"/>
              </a:rPr>
              <a:t>l</a:t>
            </a:r>
            <a:endParaRPr lang="pl-PL" altLang="pl-PL" sz="1100">
              <a:latin typeface="Calibri" pitchFamily="34"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663575"/>
          </a:xfrm>
        </p:spPr>
        <p:txBody>
          <a:bodyPr anchor="ctr"/>
          <a:lstStyle/>
          <a:p>
            <a:pPr algn="ctr" eaLnBrk="1" hangingPunct="1"/>
            <a:r>
              <a:rPr lang="pl-PL" altLang="pl-PL" sz="3600" u="sng" smtClean="0">
                <a:solidFill>
                  <a:srgbClr val="7030A0"/>
                </a:solidFill>
                <a:latin typeface="Times New Roman" pitchFamily="18" charset="0"/>
              </a:rPr>
              <a:t>Summation</a:t>
            </a:r>
          </a:p>
        </p:txBody>
      </p:sp>
      <p:sp>
        <p:nvSpPr>
          <p:cNvPr id="35844" name="Rectangle 3"/>
          <p:cNvSpPr>
            <a:spLocks noGrp="1" noChangeArrowheads="1"/>
          </p:cNvSpPr>
          <p:nvPr>
            <p:ph type="body" idx="1"/>
          </p:nvPr>
        </p:nvSpPr>
        <p:spPr>
          <a:xfrm>
            <a:off x="128588" y="908050"/>
            <a:ext cx="8886825" cy="5473700"/>
          </a:xfrm>
        </p:spPr>
        <p:txBody>
          <a:bodyPr/>
          <a:lstStyle/>
          <a:p>
            <a:pPr marL="0" indent="0" algn="just">
              <a:spcBef>
                <a:spcPts val="600"/>
              </a:spcBef>
              <a:spcAft>
                <a:spcPts val="600"/>
              </a:spcAft>
              <a:buFont typeface="Wingdings" pitchFamily="2" charset="2"/>
              <a:buNone/>
              <a:defRPr/>
            </a:pPr>
            <a:r>
              <a:rPr lang="en-US" sz="2200" dirty="0" smtClean="0">
                <a:latin typeface="Times New Roman" panose="02020603050405020304" pitchFamily="18" charset="0"/>
                <a:cs typeface="Times New Roman" panose="02020603050405020304" pitchFamily="18" charset="0"/>
              </a:rPr>
              <a:t>In work was </a:t>
            </a:r>
            <a:r>
              <a:rPr lang="en-US" sz="2200" dirty="0" err="1" smtClean="0">
                <a:latin typeface="Times New Roman" panose="02020603050405020304" pitchFamily="18" charset="0"/>
                <a:cs typeface="Times New Roman" panose="02020603050405020304" pitchFamily="18" charset="0"/>
              </a:rPr>
              <a:t>analyz</a:t>
            </a:r>
            <a:r>
              <a:rPr lang="pl-PL" sz="2200" dirty="0" err="1" smtClean="0">
                <a:latin typeface="Times New Roman" panose="02020603050405020304" pitchFamily="18" charset="0"/>
                <a:cs typeface="Times New Roman" panose="02020603050405020304" pitchFamily="18" charset="0"/>
              </a:rPr>
              <a:t>ed</a:t>
            </a:r>
            <a:r>
              <a:rPr lang="en-US" sz="2200" dirty="0" smtClean="0">
                <a:latin typeface="Times New Roman" panose="02020603050405020304" pitchFamily="18" charset="0"/>
                <a:cs typeface="Times New Roman" panose="02020603050405020304" pitchFamily="18" charset="0"/>
              </a:rPr>
              <a:t> </a:t>
            </a:r>
            <a:r>
              <a:rPr lang="pl-PL" sz="2200" dirty="0" smtClean="0">
                <a:latin typeface="Times New Roman" panose="02020603050405020304" pitchFamily="18" charset="0"/>
                <a:cs typeface="Times New Roman" panose="02020603050405020304" pitchFamily="18" charset="0"/>
              </a:rPr>
              <a:t>t</a:t>
            </a:r>
            <a:r>
              <a:rPr lang="en-US" sz="2200" dirty="0" smtClean="0">
                <a:latin typeface="Times New Roman" panose="02020603050405020304" pitchFamily="18" charset="0"/>
                <a:cs typeface="Times New Roman" panose="02020603050405020304" pitchFamily="18" charset="0"/>
              </a:rPr>
              <a:t>he influence of thermal treatment on the mechanical properties and structural changes in the bond zone of bimetallic sets of steel</a:t>
            </a:r>
            <a:r>
              <a:rPr lang="pl-PL" sz="2200" dirty="0" smtClean="0">
                <a:latin typeface="Times New Roman" panose="02020603050405020304" pitchFamily="18" charset="0"/>
                <a:cs typeface="Times New Roman" panose="02020603050405020304" pitchFamily="18" charset="0"/>
              </a:rPr>
              <a:t> </a:t>
            </a:r>
            <a:r>
              <a:rPr lang="pl-PL" sz="2200" dirty="0" err="1" smtClean="0">
                <a:latin typeface="Times New Roman" panose="02020603050405020304" pitchFamily="18" charset="0"/>
                <a:cs typeface="Times New Roman" panose="02020603050405020304" pitchFamily="18" charset="0"/>
              </a:rPr>
              <a:t>plate</a:t>
            </a:r>
            <a:r>
              <a:rPr lang="en-US" sz="2200" dirty="0" smtClean="0">
                <a:latin typeface="Times New Roman" panose="02020603050405020304" pitchFamily="18" charset="0"/>
                <a:cs typeface="Times New Roman" panose="02020603050405020304" pitchFamily="18" charset="0"/>
              </a:rPr>
              <a:t> P355NL2 (base plate) cladding with zirconium </a:t>
            </a:r>
            <a:r>
              <a:rPr lang="en-US" sz="2200" dirty="0" err="1" smtClean="0">
                <a:latin typeface="Times New Roman" panose="02020603050405020304" pitchFamily="18" charset="0"/>
                <a:cs typeface="Times New Roman" panose="02020603050405020304" pitchFamily="18" charset="0"/>
              </a:rPr>
              <a:t>Zr</a:t>
            </a:r>
            <a:r>
              <a:rPr lang="en-US" sz="2200" dirty="0" smtClean="0">
                <a:latin typeface="Times New Roman" panose="02020603050405020304" pitchFamily="18" charset="0"/>
                <a:cs typeface="Times New Roman" panose="02020603050405020304" pitchFamily="18" charset="0"/>
              </a:rPr>
              <a:t> 700 (clad plate) performed by explosive welding technology.</a:t>
            </a:r>
          </a:p>
          <a:p>
            <a:pPr algn="just">
              <a:spcBef>
                <a:spcPts val="600"/>
              </a:spcBef>
              <a:spcAft>
                <a:spcPts val="600"/>
              </a:spcAft>
              <a:defRPr/>
            </a:pPr>
            <a:r>
              <a:rPr lang="en-US" sz="2000" dirty="0" smtClean="0">
                <a:latin typeface="Times New Roman" panose="02020603050405020304" pitchFamily="18" charset="0"/>
                <a:cs typeface="Times New Roman" panose="02020603050405020304" pitchFamily="18" charset="0"/>
              </a:rPr>
              <a:t>On the basis of microscopic analyzes, it was observed that the increase in velocity of detonation increases the height and length of the wave, and favors the growth of the participation of melted area in the joint areas. This phenomenon has a significant effect on the mechanical properties of the bimetal.</a:t>
            </a:r>
          </a:p>
          <a:p>
            <a:pPr algn="just">
              <a:spcBef>
                <a:spcPts val="600"/>
              </a:spcBef>
              <a:spcAft>
                <a:spcPts val="600"/>
              </a:spcAft>
              <a:defRPr/>
            </a:pPr>
            <a:r>
              <a:rPr lang="en-US" sz="2000" dirty="0" smtClean="0">
                <a:latin typeface="Times New Roman" panose="02020603050405020304" pitchFamily="18" charset="0"/>
                <a:cs typeface="Times New Roman" panose="02020603050405020304" pitchFamily="18" charset="0"/>
              </a:rPr>
              <a:t>Analysis of the results of tensile strength tests, shear and ram test leads to the conclusion that a small share of the </a:t>
            </a:r>
            <a:r>
              <a:rPr lang="en-US" sz="2000" dirty="0" err="1" smtClean="0">
                <a:latin typeface="Times New Roman" panose="02020603050405020304" pitchFamily="18" charset="0"/>
                <a:cs typeface="Times New Roman" panose="02020603050405020304" pitchFamily="18" charset="0"/>
              </a:rPr>
              <a:t>intermetallic</a:t>
            </a:r>
            <a:r>
              <a:rPr lang="en-US" sz="2000" dirty="0" smtClean="0">
                <a:latin typeface="Times New Roman" panose="02020603050405020304" pitchFamily="18" charset="0"/>
                <a:cs typeface="Times New Roman" panose="02020603050405020304" pitchFamily="18" charset="0"/>
              </a:rPr>
              <a:t> areas significantly increasing the strength of the bond, while the increase in the RGP coefficient more than an acceptable value, </a:t>
            </a:r>
            <a:r>
              <a:rPr lang="en-US" sz="2000" dirty="0" err="1" smtClean="0">
                <a:latin typeface="Times New Roman" panose="02020603050405020304" pitchFamily="18" charset="0"/>
                <a:cs typeface="Times New Roman" panose="02020603050405020304" pitchFamily="18" charset="0"/>
              </a:rPr>
              <a:t>i</a:t>
            </a:r>
            <a:r>
              <a:rPr lang="pl-PL"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e</a:t>
            </a:r>
            <a:r>
              <a:rPr lang="pl-PL"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it means when the RGP &gt;&gt; 10um, results in a rapid decreasing of mechanical properties.</a:t>
            </a:r>
          </a:p>
          <a:p>
            <a:pPr algn="just">
              <a:spcBef>
                <a:spcPts val="600"/>
              </a:spcBef>
              <a:spcAft>
                <a:spcPts val="600"/>
              </a:spcAft>
              <a:defRPr/>
            </a:pPr>
            <a:r>
              <a:rPr lang="en-US" sz="2000" dirty="0" smtClean="0">
                <a:latin typeface="Times New Roman" panose="02020603050405020304" pitchFamily="18" charset="0"/>
                <a:cs typeface="Times New Roman" panose="02020603050405020304" pitchFamily="18" charset="0"/>
              </a:rPr>
              <a:t>Use of heat treatment causes a decrease in the mechanical properties of the cladding element. However, in the case of bimetals with relatively small participation of melted layer showing a relatively high mechanical properties.</a:t>
            </a:r>
            <a:endParaRPr lang="pl-PL" sz="2000" dirty="0" smtClean="0">
              <a:latin typeface="Times New Roman" panose="02020603050405020304" pitchFamily="18" charset="0"/>
              <a:cs typeface="Times New Roman" panose="02020603050405020304" pitchFamily="18" charset="0"/>
            </a:endParaRPr>
          </a:p>
        </p:txBody>
      </p:sp>
      <p:sp>
        <p:nvSpPr>
          <p:cNvPr id="19460" name="Symbol zastępczy numeru slajdu 5"/>
          <p:cNvSpPr>
            <a:spLocks noGrp="1"/>
          </p:cNvSpPr>
          <p:nvPr>
            <p:ph type="sldNum" sz="quarter" idx="12"/>
          </p:nvPr>
        </p:nvSpPr>
        <p:spPr>
          <a:noFill/>
        </p:spPr>
        <p:txBody>
          <a:bodyPr/>
          <a:lstStyle/>
          <a:p>
            <a:fld id="{DEDAF61A-19CE-4DAF-8234-F60C288B54F5}" type="slidenum">
              <a:rPr lang="pl-PL" altLang="en-US" smtClean="0"/>
              <a:pPr/>
              <a:t>17</a:t>
            </a:fld>
            <a:endParaRPr lang="pl-PL"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663575"/>
          </a:xfrm>
        </p:spPr>
        <p:txBody>
          <a:bodyPr anchor="ctr"/>
          <a:lstStyle/>
          <a:p>
            <a:pPr algn="ctr" eaLnBrk="1" hangingPunct="1"/>
            <a:r>
              <a:rPr lang="pl-PL" altLang="pl-PL" sz="3600" u="sng" smtClean="0">
                <a:solidFill>
                  <a:srgbClr val="7030A0"/>
                </a:solidFill>
                <a:latin typeface="Times New Roman" pitchFamily="18" charset="0"/>
              </a:rPr>
              <a:t>Summation</a:t>
            </a:r>
          </a:p>
        </p:txBody>
      </p:sp>
      <p:sp>
        <p:nvSpPr>
          <p:cNvPr id="20483" name="Rectangle 3"/>
          <p:cNvSpPr>
            <a:spLocks noGrp="1" noChangeArrowheads="1"/>
          </p:cNvSpPr>
          <p:nvPr>
            <p:ph type="body" idx="1"/>
          </p:nvPr>
        </p:nvSpPr>
        <p:spPr>
          <a:xfrm>
            <a:off x="128588" y="1268413"/>
            <a:ext cx="8886825" cy="5473700"/>
          </a:xfrm>
        </p:spPr>
        <p:txBody>
          <a:bodyPr/>
          <a:lstStyle/>
          <a:p>
            <a:r>
              <a:rPr lang="en-US" altLang="pl-PL" sz="2000" smtClean="0">
                <a:latin typeface="Times New Roman" pitchFamily="18" charset="0"/>
                <a:cs typeface="Times New Roman" pitchFamily="18" charset="0"/>
              </a:rPr>
              <a:t>The application of thermal treatment affect substantially to the value of strengthening in the base material.</a:t>
            </a:r>
            <a:endParaRPr lang="pl-PL" altLang="pl-PL" sz="2000" smtClean="0">
              <a:latin typeface="Times New Roman" pitchFamily="18" charset="0"/>
              <a:cs typeface="Times New Roman" pitchFamily="18" charset="0"/>
            </a:endParaRPr>
          </a:p>
          <a:p>
            <a:r>
              <a:rPr lang="en-US" altLang="pl-PL" sz="2000" smtClean="0">
                <a:latin typeface="Times New Roman" pitchFamily="18" charset="0"/>
                <a:cs typeface="Times New Roman" pitchFamily="18" charset="0"/>
              </a:rPr>
              <a:t>Reduction of mechanical properties and loss of strengthening near to the interface after heat treatment is related to the observed in the microscopic study structural changes in the bond zone.</a:t>
            </a:r>
            <a:endParaRPr lang="pl-PL" altLang="pl-PL" sz="2000" smtClean="0">
              <a:latin typeface="Times New Roman" pitchFamily="18" charset="0"/>
              <a:cs typeface="Times New Roman" pitchFamily="18" charset="0"/>
            </a:endParaRPr>
          </a:p>
          <a:p>
            <a:pPr algn="just">
              <a:spcBef>
                <a:spcPts val="600"/>
              </a:spcBef>
              <a:spcAft>
                <a:spcPts val="600"/>
              </a:spcAft>
            </a:pPr>
            <a:r>
              <a:rPr lang="en-US" altLang="pl-PL" sz="2000" smtClean="0">
                <a:latin typeface="Times New Roman" pitchFamily="18" charset="0"/>
                <a:cs typeface="Times New Roman" pitchFamily="18" charset="0"/>
              </a:rPr>
              <a:t>Heat treatments causes the phenomenon of recrystallization, and lead to the formation of equiaxed grain structure in the closest zone to border of bond.</a:t>
            </a:r>
            <a:endParaRPr lang="pl-PL" altLang="pl-PL" sz="2000" smtClean="0">
              <a:latin typeface="Times New Roman" pitchFamily="18" charset="0"/>
              <a:cs typeface="Times New Roman" pitchFamily="18" charset="0"/>
            </a:endParaRPr>
          </a:p>
        </p:txBody>
      </p:sp>
      <p:sp>
        <p:nvSpPr>
          <p:cNvPr id="20484" name="Symbol zastępczy numeru slajdu 5"/>
          <p:cNvSpPr>
            <a:spLocks noGrp="1"/>
          </p:cNvSpPr>
          <p:nvPr>
            <p:ph type="sldNum" sz="quarter" idx="12"/>
          </p:nvPr>
        </p:nvSpPr>
        <p:spPr>
          <a:noFill/>
        </p:spPr>
        <p:txBody>
          <a:bodyPr/>
          <a:lstStyle/>
          <a:p>
            <a:fld id="{43896CA3-CDE1-460F-A7F2-F10FD1BB63B6}" type="slidenum">
              <a:rPr lang="pl-PL" altLang="en-US" smtClean="0"/>
              <a:pPr/>
              <a:t>18</a:t>
            </a:fld>
            <a:endParaRPr lang="pl-PL"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05 explomet"/>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0" y="0"/>
            <a:ext cx="9144000" cy="7010400"/>
          </a:xfrm>
          <a:prstGeom prst="rect">
            <a:avLst/>
          </a:prstGeom>
          <a:noFill/>
          <a:ln w="9525">
            <a:noFill/>
            <a:miter lim="800000"/>
            <a:headEnd/>
            <a:tailEnd/>
          </a:ln>
          <a:effectLst>
            <a:outerShdw blurRad="50800" dist="50800" dir="5400000" algn="ctr" rotWithShape="0">
              <a:srgbClr val="000000">
                <a:alpha val="68000"/>
              </a:srgbClr>
            </a:outerShdw>
          </a:effectLst>
        </p:spPr>
      </p:pic>
      <p:sp>
        <p:nvSpPr>
          <p:cNvPr id="11" name="Rectangle 3"/>
          <p:cNvSpPr>
            <a:spLocks noGrp="1" noChangeArrowheads="1"/>
          </p:cNvSpPr>
          <p:nvPr>
            <p:ph type="title" idx="4294967295"/>
          </p:nvPr>
        </p:nvSpPr>
        <p:spPr>
          <a:xfrm>
            <a:off x="0" y="766763"/>
            <a:ext cx="9144000" cy="1939925"/>
          </a:xfrm>
        </p:spPr>
        <p:txBody>
          <a:bodyPr lIns="92075" tIns="46038" rIns="92075" bIns="46038">
            <a:spAutoFit/>
          </a:bodyPr>
          <a:lstStyle/>
          <a:p>
            <a:pPr algn="ctr" eaLnBrk="1" hangingPunct="1">
              <a:defRPr/>
            </a:pPr>
            <a:r>
              <a:rPr lang="pl-PL" sz="6000" dirty="0" err="1" smtClean="0">
                <a:solidFill>
                  <a:srgbClr val="0000FF"/>
                </a:solidFill>
                <a:effectLst>
                  <a:outerShdw blurRad="38100" dist="38100" dir="2700000" algn="tl">
                    <a:srgbClr val="000000"/>
                  </a:outerShdw>
                </a:effectLst>
                <a:latin typeface="Times New Roman" pitchFamily="18" charset="0"/>
              </a:rPr>
              <a:t>Thank</a:t>
            </a:r>
            <a:r>
              <a:rPr lang="pl-PL" sz="6000" dirty="0" smtClean="0">
                <a:solidFill>
                  <a:srgbClr val="0000FF"/>
                </a:solidFill>
                <a:effectLst>
                  <a:outerShdw blurRad="38100" dist="38100" dir="2700000" algn="tl">
                    <a:srgbClr val="000000"/>
                  </a:outerShdw>
                </a:effectLst>
                <a:latin typeface="Times New Roman" pitchFamily="18" charset="0"/>
              </a:rPr>
              <a:t> </a:t>
            </a:r>
            <a:r>
              <a:rPr lang="pl-PL" sz="6000" dirty="0" err="1" smtClean="0">
                <a:solidFill>
                  <a:srgbClr val="0000FF"/>
                </a:solidFill>
                <a:effectLst>
                  <a:outerShdw blurRad="38100" dist="38100" dir="2700000" algn="tl">
                    <a:srgbClr val="000000"/>
                  </a:outerShdw>
                </a:effectLst>
                <a:latin typeface="Times New Roman" pitchFamily="18" charset="0"/>
              </a:rPr>
              <a:t>your</a:t>
            </a:r>
            <a:r>
              <a:rPr lang="pl-PL" sz="6000" dirty="0" smtClean="0">
                <a:solidFill>
                  <a:srgbClr val="0000FF"/>
                </a:solidFill>
                <a:effectLst>
                  <a:outerShdw blurRad="38100" dist="38100" dir="2700000" algn="tl">
                    <a:srgbClr val="000000"/>
                  </a:outerShdw>
                </a:effectLst>
                <a:latin typeface="Times New Roman" pitchFamily="18" charset="0"/>
              </a:rPr>
              <a:t> for </a:t>
            </a:r>
            <a:r>
              <a:rPr lang="pl-PL" sz="6000" dirty="0" err="1" smtClean="0">
                <a:solidFill>
                  <a:srgbClr val="0000FF"/>
                </a:solidFill>
                <a:effectLst>
                  <a:outerShdw blurRad="38100" dist="38100" dir="2700000" algn="tl">
                    <a:srgbClr val="000000"/>
                  </a:outerShdw>
                </a:effectLst>
                <a:latin typeface="Times New Roman" pitchFamily="18" charset="0"/>
              </a:rPr>
              <a:t>your</a:t>
            </a:r>
            <a:r>
              <a:rPr lang="pl-PL" sz="6000" dirty="0" smtClean="0">
                <a:solidFill>
                  <a:srgbClr val="0000FF"/>
                </a:solidFill>
                <a:effectLst>
                  <a:outerShdw blurRad="38100" dist="38100" dir="2700000" algn="tl">
                    <a:srgbClr val="000000"/>
                  </a:outerShdw>
                </a:effectLst>
                <a:latin typeface="Times New Roman" pitchFamily="18" charset="0"/>
              </a:rPr>
              <a:t> </a:t>
            </a:r>
            <a:r>
              <a:rPr lang="pl-PL" sz="6000" dirty="0" err="1" smtClean="0">
                <a:solidFill>
                  <a:srgbClr val="0000FF"/>
                </a:solidFill>
                <a:effectLst>
                  <a:outerShdw blurRad="38100" dist="38100" dir="2700000" algn="tl">
                    <a:srgbClr val="000000"/>
                  </a:outerShdw>
                </a:effectLst>
                <a:latin typeface="Times New Roman" pitchFamily="18" charset="0"/>
              </a:rPr>
              <a:t>attention</a:t>
            </a:r>
            <a:endParaRPr lang="pl-PL" dirty="0" smtClean="0">
              <a:solidFill>
                <a:srgbClr val="0000FF"/>
              </a:solidFill>
              <a:effectLst>
                <a:outerShdw blurRad="38100" dist="38100" dir="2700000" algn="tl">
                  <a:srgbClr val="000000"/>
                </a:outerShdw>
              </a:effectLst>
              <a:latin typeface="Arial CE" charset="0"/>
            </a:endParaRPr>
          </a:p>
        </p:txBody>
      </p:sp>
      <p:sp>
        <p:nvSpPr>
          <p:cNvPr id="21508" name="Prostokąt 1"/>
          <p:cNvSpPr>
            <a:spLocks noChangeArrowheads="1"/>
          </p:cNvSpPr>
          <p:nvPr/>
        </p:nvSpPr>
        <p:spPr bwMode="auto">
          <a:xfrm>
            <a:off x="0" y="4076700"/>
            <a:ext cx="9144000" cy="831850"/>
          </a:xfrm>
          <a:prstGeom prst="rect">
            <a:avLst/>
          </a:prstGeom>
          <a:noFill/>
          <a:ln w="9525">
            <a:noFill/>
            <a:miter lim="800000"/>
            <a:headEnd/>
            <a:tailEnd/>
          </a:ln>
        </p:spPr>
        <p:txBody>
          <a:bodyPr>
            <a:spAutoFit/>
          </a:bodyPr>
          <a:lstStyle/>
          <a:p>
            <a:pPr algn="ctr"/>
            <a:r>
              <a:rPr lang="pl-PL" altLang="pl-PL" sz="2400" b="1">
                <a:latin typeface="Times New Roman" pitchFamily="18" charset="0"/>
                <a:cs typeface="Times New Roman" pitchFamily="18" charset="0"/>
              </a:rPr>
              <a:t>“</a:t>
            </a:r>
            <a:r>
              <a:rPr lang="en-US" altLang="pl-PL" sz="2400" b="1" i="1">
                <a:latin typeface="Times New Roman" pitchFamily="18" charset="0"/>
                <a:cs typeface="Times New Roman" pitchFamily="18" charset="0"/>
              </a:rPr>
              <a:t>Scientific work financed from the budget for science in the years 2010-2013 as a research project</a:t>
            </a:r>
            <a:r>
              <a:rPr lang="pl-PL" altLang="pl-PL" sz="2400" b="1" i="1">
                <a:latin typeface="Times New Roman" pitchFamily="18" charset="0"/>
                <a:cs typeface="Times New Roman" pitchFamily="18" charset="0"/>
              </a:rPr>
              <a:t>”.</a:t>
            </a:r>
            <a:endParaRPr lang="pl-PL" altLang="pl-PL" sz="2400" b="1">
              <a:latin typeface="Times New Roman" pitchFamily="18" charset="0"/>
              <a:cs typeface="Times New Roman" pitchFamily="18" charset="0"/>
            </a:endParaRPr>
          </a:p>
        </p:txBody>
      </p:sp>
      <p:sp>
        <p:nvSpPr>
          <p:cNvPr id="21509" name="Symbol zastępczy numeru slajdu 8"/>
          <p:cNvSpPr>
            <a:spLocks noGrp="1"/>
          </p:cNvSpPr>
          <p:nvPr>
            <p:ph type="sldNum" sz="quarter" idx="12"/>
          </p:nvPr>
        </p:nvSpPr>
        <p:spPr>
          <a:noFill/>
        </p:spPr>
        <p:txBody>
          <a:bodyPr/>
          <a:lstStyle/>
          <a:p>
            <a:fld id="{C79945DE-A660-4590-BC36-E094BAF457E1}" type="slidenum">
              <a:rPr lang="pl-PL" altLang="en-US" smtClean="0"/>
              <a:pPr/>
              <a:t>19</a:t>
            </a:fld>
            <a:endParaRPr lang="pl-PL" altLang="en-US" smtClean="0"/>
          </a:p>
        </p:txBody>
      </p:sp>
      <p:sp>
        <p:nvSpPr>
          <p:cNvPr id="21510" name="pole tekstowe 4"/>
          <p:cNvSpPr txBox="1">
            <a:spLocks noChangeArrowheads="1"/>
          </p:cNvSpPr>
          <p:nvPr/>
        </p:nvSpPr>
        <p:spPr bwMode="auto">
          <a:xfrm>
            <a:off x="0" y="4868863"/>
            <a:ext cx="9144000" cy="708025"/>
          </a:xfrm>
          <a:prstGeom prst="rect">
            <a:avLst/>
          </a:prstGeom>
          <a:noFill/>
          <a:ln w="9525">
            <a:noFill/>
            <a:miter lim="800000"/>
            <a:headEnd/>
            <a:tailEnd/>
          </a:ln>
        </p:spPr>
        <p:txBody>
          <a:bodyPr>
            <a:spAutoFit/>
          </a:bodyPr>
          <a:lstStyle/>
          <a:p>
            <a:pPr algn="ctr"/>
            <a:r>
              <a:rPr lang="en-US" altLang="pl-PL" sz="2000" b="1" dirty="0">
                <a:latin typeface="Times New Roman" pitchFamily="18" charset="0"/>
                <a:cs typeface="Times New Roman" pitchFamily="18" charset="0"/>
              </a:rPr>
              <a:t>PhD student is a scholar of the project: </a:t>
            </a:r>
            <a:r>
              <a:rPr lang="en-US" altLang="pl-PL" sz="2000" b="1" i="1" dirty="0">
                <a:latin typeface="Times New Roman" pitchFamily="18" charset="0"/>
                <a:cs typeface="Times New Roman" pitchFamily="18" charset="0"/>
              </a:rPr>
              <a:t>PhD Scholarships - investment in Opole province faculty co-financed by the ESF</a:t>
            </a:r>
            <a:endParaRPr lang="pl-PL" altLang="pl-PL" i="1" dirty="0">
              <a:latin typeface="Times New Roman" pitchFamily="18" charset="0"/>
              <a:cs typeface="Times New Roman" pitchFamily="18" charset="0"/>
            </a:endParaRPr>
          </a:p>
        </p:txBody>
      </p:sp>
      <p:pic>
        <p:nvPicPr>
          <p:cNvPr id="21511" name="Obraz 10"/>
          <p:cNvPicPr>
            <a:picLocks noChangeAspect="1" noChangeArrowheads="1"/>
          </p:cNvPicPr>
          <p:nvPr/>
        </p:nvPicPr>
        <p:blipFill>
          <a:blip r:embed="rId4" cstate="print"/>
          <a:srcRect/>
          <a:stretch>
            <a:fillRect/>
          </a:stretch>
        </p:blipFill>
        <p:spPr bwMode="auto">
          <a:xfrm>
            <a:off x="1908175" y="5949950"/>
            <a:ext cx="5481638" cy="1079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714375"/>
          </a:xfrm>
        </p:spPr>
        <p:txBody>
          <a:bodyPr anchor="ctr"/>
          <a:lstStyle/>
          <a:p>
            <a:pPr algn="ctr" eaLnBrk="1" hangingPunct="1"/>
            <a:r>
              <a:rPr lang="pl-PL" altLang="pl-PL" sz="3200" u="sng" smtClean="0">
                <a:solidFill>
                  <a:srgbClr val="7030A0"/>
                </a:solidFill>
                <a:latin typeface="Times New Roman" pitchFamily="18" charset="0"/>
              </a:rPr>
              <a:t>Presentation plan</a:t>
            </a:r>
            <a:endParaRPr lang="pl-PL" altLang="pl-PL" sz="3200" u="sng" smtClean="0">
              <a:solidFill>
                <a:srgbClr val="7030A0"/>
              </a:solidFill>
            </a:endParaRPr>
          </a:p>
        </p:txBody>
      </p:sp>
      <p:sp>
        <p:nvSpPr>
          <p:cNvPr id="4099" name="Rectangle 3"/>
          <p:cNvSpPr>
            <a:spLocks noGrp="1" noChangeArrowheads="1"/>
          </p:cNvSpPr>
          <p:nvPr>
            <p:ph type="body" idx="1"/>
          </p:nvPr>
        </p:nvSpPr>
        <p:spPr>
          <a:xfrm>
            <a:off x="457200" y="1412875"/>
            <a:ext cx="8229600" cy="5111750"/>
          </a:xfrm>
        </p:spPr>
        <p:txBody>
          <a:bodyPr/>
          <a:lstStyle/>
          <a:p>
            <a:pPr marL="571500" indent="-571500" eaLnBrk="1" hangingPunct="1">
              <a:buFont typeface="Wingdings" pitchFamily="2" charset="2"/>
              <a:buAutoNum type="arabicPeriod"/>
            </a:pPr>
            <a:r>
              <a:rPr lang="pl-PL" altLang="pl-PL" sz="2800" smtClean="0">
                <a:latin typeface="Times New Roman" pitchFamily="18" charset="0"/>
              </a:rPr>
              <a:t>Aim of the study</a:t>
            </a:r>
          </a:p>
          <a:p>
            <a:pPr marL="571500" indent="-571500" eaLnBrk="1" hangingPunct="1">
              <a:buFont typeface="Wingdings" pitchFamily="2" charset="2"/>
              <a:buAutoNum type="arabicPeriod"/>
            </a:pPr>
            <a:r>
              <a:rPr lang="pl-PL" altLang="pl-PL" sz="2800" smtClean="0">
                <a:latin typeface="Times New Roman" pitchFamily="18" charset="0"/>
              </a:rPr>
              <a:t>Research material</a:t>
            </a:r>
          </a:p>
          <a:p>
            <a:pPr marL="571500" indent="-571500" eaLnBrk="1" hangingPunct="1">
              <a:buFont typeface="Wingdings" pitchFamily="2" charset="2"/>
              <a:buAutoNum type="arabicPeriod"/>
            </a:pPr>
            <a:r>
              <a:rPr lang="pl-PL" altLang="pl-PL" sz="2800" smtClean="0">
                <a:latin typeface="Times New Roman" pitchFamily="18" charset="0"/>
              </a:rPr>
              <a:t>Characteristics of the received bonds</a:t>
            </a:r>
          </a:p>
          <a:p>
            <a:pPr marL="571500" indent="-571500" eaLnBrk="1" hangingPunct="1">
              <a:buFont typeface="Wingdings" pitchFamily="2" charset="2"/>
              <a:buAutoNum type="arabicPeriod"/>
            </a:pPr>
            <a:r>
              <a:rPr lang="pl-PL" altLang="pl-PL" sz="2800" smtClean="0">
                <a:latin typeface="Times New Roman" pitchFamily="18" charset="0"/>
              </a:rPr>
              <a:t>Heat treatment parameters</a:t>
            </a:r>
          </a:p>
          <a:p>
            <a:pPr marL="571500" indent="-571500" eaLnBrk="1" hangingPunct="1">
              <a:buFont typeface="Wingdings" pitchFamily="2" charset="2"/>
              <a:buAutoNum type="arabicPeriod"/>
            </a:pPr>
            <a:r>
              <a:rPr lang="pl-PL" altLang="pl-PL" sz="2800" smtClean="0">
                <a:latin typeface="Times New Roman" pitchFamily="18" charset="0"/>
              </a:rPr>
              <a:t>Mechanical properties of the claddings</a:t>
            </a:r>
          </a:p>
          <a:p>
            <a:pPr marL="571500" indent="-571500" eaLnBrk="1" hangingPunct="1">
              <a:buFont typeface="Wingdings" pitchFamily="2" charset="2"/>
              <a:buAutoNum type="arabicPeriod"/>
            </a:pPr>
            <a:r>
              <a:rPr lang="pl-PL" altLang="pl-PL" sz="2800" smtClean="0">
                <a:latin typeface="Times New Roman" pitchFamily="18" charset="0"/>
              </a:rPr>
              <a:t>Changes of hardness profile in the bonding zone</a:t>
            </a:r>
          </a:p>
          <a:p>
            <a:pPr marL="571500" indent="-571500" eaLnBrk="1" hangingPunct="1">
              <a:buFont typeface="Wingdings" pitchFamily="2" charset="2"/>
              <a:buAutoNum type="arabicPeriod"/>
            </a:pPr>
            <a:r>
              <a:rPr lang="pl-PL" altLang="pl-PL" sz="2800" smtClean="0">
                <a:latin typeface="Times New Roman" pitchFamily="18" charset="0"/>
              </a:rPr>
              <a:t>Analysis of the microstructure</a:t>
            </a:r>
          </a:p>
          <a:p>
            <a:pPr marL="571500" indent="-571500" eaLnBrk="1" hangingPunct="1">
              <a:buFont typeface="Wingdings" pitchFamily="2" charset="2"/>
              <a:buAutoNum type="arabicPeriod"/>
            </a:pPr>
            <a:r>
              <a:rPr lang="pl-PL" altLang="pl-PL" sz="2800" smtClean="0">
                <a:latin typeface="Times New Roman" pitchFamily="18" charset="0"/>
              </a:rPr>
              <a:t>Summation</a:t>
            </a:r>
          </a:p>
          <a:p>
            <a:pPr marL="839788" lvl="1" indent="-495300" eaLnBrk="1" hangingPunct="1">
              <a:buFont typeface="Wingdings" pitchFamily="2" charset="2"/>
              <a:buAutoNum type="arabicPeriod"/>
            </a:pPr>
            <a:endParaRPr lang="pl-PL" altLang="pl-PL" sz="2800" smtClean="0">
              <a:latin typeface="Times New Roman" pitchFamily="18" charset="0"/>
            </a:endParaRPr>
          </a:p>
        </p:txBody>
      </p:sp>
      <p:sp>
        <p:nvSpPr>
          <p:cNvPr id="4100" name="Symbol zastępczy numeru slajdu 9"/>
          <p:cNvSpPr>
            <a:spLocks noGrp="1"/>
          </p:cNvSpPr>
          <p:nvPr>
            <p:ph type="sldNum" sz="quarter" idx="12"/>
          </p:nvPr>
        </p:nvSpPr>
        <p:spPr>
          <a:noFill/>
        </p:spPr>
        <p:txBody>
          <a:bodyPr/>
          <a:lstStyle/>
          <a:p>
            <a:fld id="{D2EB0D41-FB9F-4218-8BE0-A441289B4453}" type="slidenum">
              <a:rPr lang="pl-PL" altLang="en-US" smtClean="0"/>
              <a:pPr/>
              <a:t>2</a:t>
            </a:fld>
            <a:endParaRPr lang="pl-PL" altLang="en-US" smtClean="0"/>
          </a:p>
        </p:txBody>
      </p:sp>
      <p:sp>
        <p:nvSpPr>
          <p:cNvPr id="4101" name="pole tekstowe 79"/>
          <p:cNvSpPr txBox="1">
            <a:spLocks noChangeArrowheads="1"/>
          </p:cNvSpPr>
          <p:nvPr/>
        </p:nvSpPr>
        <p:spPr bwMode="auto">
          <a:xfrm>
            <a:off x="8027988" y="0"/>
            <a:ext cx="1116012" cy="1200150"/>
          </a:xfrm>
          <a:prstGeom prst="rect">
            <a:avLst/>
          </a:prstGeom>
          <a:solidFill>
            <a:schemeClr val="bg1"/>
          </a:solidFill>
          <a:ln w="9525">
            <a:noFill/>
            <a:miter lim="800000"/>
            <a:headEnd/>
            <a:tailEnd/>
          </a:ln>
        </p:spPr>
        <p:txBody>
          <a:bodyPr>
            <a:spAutoFit/>
          </a:bodyPr>
          <a:lstStyle/>
          <a:p>
            <a:endParaRPr lang="pl-PL" altLang="pl-PL"/>
          </a:p>
          <a:p>
            <a:endParaRPr lang="pl-PL" altLang="pl-PL"/>
          </a:p>
          <a:p>
            <a:endParaRPr lang="pl-PL" altLang="pl-PL"/>
          </a:p>
          <a:p>
            <a:endParaRPr lang="pl-PL" altLang="pl-P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720725"/>
          </a:xfrm>
        </p:spPr>
        <p:txBody>
          <a:bodyPr anchor="ctr"/>
          <a:lstStyle/>
          <a:p>
            <a:pPr algn="ctr" eaLnBrk="1" hangingPunct="1"/>
            <a:r>
              <a:rPr lang="pl-PL" altLang="pl-PL" sz="3600" u="sng" smtClean="0">
                <a:solidFill>
                  <a:srgbClr val="7030A0"/>
                </a:solidFill>
                <a:latin typeface="Times New Roman" pitchFamily="18" charset="0"/>
              </a:rPr>
              <a:t>Explosive cladding</a:t>
            </a:r>
          </a:p>
        </p:txBody>
      </p:sp>
      <p:sp>
        <p:nvSpPr>
          <p:cNvPr id="5123" name="Rectangle 3"/>
          <p:cNvSpPr>
            <a:spLocks noGrp="1" noChangeArrowheads="1"/>
          </p:cNvSpPr>
          <p:nvPr>
            <p:ph type="body" idx="1"/>
          </p:nvPr>
        </p:nvSpPr>
        <p:spPr>
          <a:xfrm>
            <a:off x="541338" y="4900613"/>
            <a:ext cx="7629525" cy="1125537"/>
          </a:xfrm>
        </p:spPr>
        <p:txBody>
          <a:bodyPr/>
          <a:lstStyle/>
          <a:p>
            <a:pPr marL="0" indent="0" algn="ctr" eaLnBrk="1" hangingPunct="1">
              <a:buFont typeface="Wingdings" pitchFamily="2" charset="2"/>
              <a:buNone/>
            </a:pPr>
            <a:r>
              <a:rPr lang="pl-PL" altLang="pl-PL" sz="2400" b="1" smtClean="0">
                <a:latin typeface="Times New Roman" pitchFamily="18" charset="0"/>
                <a:cs typeface="Times New Roman" pitchFamily="18" charset="0"/>
              </a:rPr>
              <a:t>Fig. </a:t>
            </a:r>
            <a:r>
              <a:rPr lang="en-US" altLang="pl-PL" sz="2400" b="1" smtClean="0">
                <a:latin typeface="Times New Roman" pitchFamily="18" charset="0"/>
                <a:cs typeface="Times New Roman" pitchFamily="18" charset="0"/>
              </a:rPr>
              <a:t>Schematic of the parallel explosive </a:t>
            </a:r>
            <a:r>
              <a:rPr lang="pl-PL" altLang="pl-PL" sz="2400" b="1" smtClean="0">
                <a:latin typeface="Times New Roman" pitchFamily="18" charset="0"/>
                <a:cs typeface="Times New Roman" pitchFamily="18" charset="0"/>
              </a:rPr>
              <a:t>cladding. </a:t>
            </a:r>
            <a:r>
              <a:rPr lang="pl-PL" altLang="pl-PL" sz="2400" b="1" i="1" smtClean="0">
                <a:latin typeface="Times New Roman" pitchFamily="18" charset="0"/>
                <a:cs typeface="Times New Roman" pitchFamily="18" charset="0"/>
              </a:rPr>
              <a:t>v</a:t>
            </a:r>
            <a:r>
              <a:rPr lang="pl-PL" altLang="pl-PL" sz="2400" b="1" i="1" baseline="-25000" smtClean="0">
                <a:latin typeface="Times New Roman" pitchFamily="18" charset="0"/>
                <a:cs typeface="Times New Roman" pitchFamily="18" charset="0"/>
              </a:rPr>
              <a:t>D</a:t>
            </a:r>
            <a:r>
              <a:rPr lang="pl-PL" altLang="pl-PL" sz="2400" smtClean="0">
                <a:latin typeface="Times New Roman" pitchFamily="18" charset="0"/>
                <a:cs typeface="Times New Roman" pitchFamily="18" charset="0"/>
              </a:rPr>
              <a:t> – detonation velocity, </a:t>
            </a:r>
            <a:r>
              <a:rPr lang="pl-PL" altLang="pl-PL" sz="2400" b="1" i="1" smtClean="0">
                <a:latin typeface="Times New Roman" pitchFamily="18" charset="0"/>
                <a:cs typeface="Times New Roman" pitchFamily="18" charset="0"/>
              </a:rPr>
              <a:t>h</a:t>
            </a:r>
            <a:r>
              <a:rPr lang="pl-PL" altLang="pl-PL" sz="2400" smtClean="0">
                <a:latin typeface="Times New Roman" pitchFamily="18" charset="0"/>
                <a:cs typeface="Times New Roman" pitchFamily="18" charset="0"/>
              </a:rPr>
              <a:t> –  initial distance betwen plates, </a:t>
            </a:r>
            <a:r>
              <a:rPr lang="pl-PL" altLang="pl-PL" sz="2400" b="1" i="1" smtClean="0">
                <a:latin typeface="Times New Roman" pitchFamily="18" charset="0"/>
                <a:cs typeface="Times New Roman" pitchFamily="18" charset="0"/>
              </a:rPr>
              <a:t>v</a:t>
            </a:r>
            <a:r>
              <a:rPr lang="pl-PL" altLang="pl-PL" sz="2400" b="1" i="1" baseline="-25000" smtClean="0">
                <a:latin typeface="Times New Roman" pitchFamily="18" charset="0"/>
                <a:cs typeface="Times New Roman" pitchFamily="18" charset="0"/>
              </a:rPr>
              <a:t>P</a:t>
            </a:r>
            <a:r>
              <a:rPr lang="pl-PL" altLang="pl-PL" sz="2400" smtClean="0">
                <a:latin typeface="Times New Roman" pitchFamily="18" charset="0"/>
                <a:cs typeface="Times New Roman" pitchFamily="18" charset="0"/>
              </a:rPr>
              <a:t> – plates collison velocity, </a:t>
            </a:r>
            <a:r>
              <a:rPr lang="pl-PL" altLang="pl-PL" sz="2400" b="1" i="1" smtClean="0">
                <a:latin typeface="Times New Roman" pitchFamily="18" charset="0"/>
                <a:cs typeface="Times New Roman" pitchFamily="18" charset="0"/>
              </a:rPr>
              <a:t>v</a:t>
            </a:r>
            <a:r>
              <a:rPr lang="pl-PL" altLang="pl-PL" sz="2400" b="1" i="1" baseline="-25000" smtClean="0">
                <a:latin typeface="Times New Roman" pitchFamily="18" charset="0"/>
                <a:cs typeface="Times New Roman" pitchFamily="18" charset="0"/>
              </a:rPr>
              <a:t>c</a:t>
            </a:r>
            <a:r>
              <a:rPr lang="pl-PL" altLang="pl-PL" sz="2400" smtClean="0">
                <a:latin typeface="Times New Roman" pitchFamily="18" charset="0"/>
                <a:cs typeface="Times New Roman" pitchFamily="18" charset="0"/>
              </a:rPr>
              <a:t> – collison velocity at point C. </a:t>
            </a:r>
            <a:r>
              <a:rPr lang="pl-PL" altLang="pl-PL" sz="2400" b="1" i="1" smtClean="0">
                <a:latin typeface="Times New Roman" pitchFamily="18" charset="0"/>
                <a:cs typeface="Times New Roman" pitchFamily="18" charset="0"/>
              </a:rPr>
              <a:t>C</a:t>
            </a:r>
            <a:r>
              <a:rPr lang="pl-PL" altLang="pl-PL" sz="2400" smtClean="0">
                <a:latin typeface="Times New Roman" pitchFamily="18" charset="0"/>
                <a:cs typeface="Times New Roman" pitchFamily="18" charset="0"/>
              </a:rPr>
              <a:t> – collision point, </a:t>
            </a:r>
            <a:r>
              <a:rPr lang="el-GR" altLang="pl-PL" sz="2400" b="1" i="1" smtClean="0">
                <a:latin typeface="Times New Roman" pitchFamily="18" charset="0"/>
                <a:cs typeface="Times New Roman" pitchFamily="18" charset="0"/>
              </a:rPr>
              <a:t>β</a:t>
            </a:r>
            <a:r>
              <a:rPr lang="pl-PL" altLang="pl-PL" sz="2400" b="1" i="1" smtClean="0">
                <a:latin typeface="Times New Roman" pitchFamily="18" charset="0"/>
                <a:cs typeface="Times New Roman" pitchFamily="18" charset="0"/>
              </a:rPr>
              <a:t> </a:t>
            </a:r>
            <a:r>
              <a:rPr lang="pl-PL" altLang="pl-PL" sz="2400" smtClean="0">
                <a:latin typeface="Times New Roman" pitchFamily="18" charset="0"/>
                <a:cs typeface="Times New Roman" pitchFamily="18" charset="0"/>
              </a:rPr>
              <a:t>– collision angle. </a:t>
            </a:r>
            <a:r>
              <a:rPr lang="pl-PL" altLang="pl-PL" smtClean="0">
                <a:latin typeface="Times New Roman" pitchFamily="18" charset="0"/>
                <a:cs typeface="Times New Roman" pitchFamily="18" charset="0"/>
              </a:rPr>
              <a:t> </a:t>
            </a:r>
          </a:p>
        </p:txBody>
      </p:sp>
      <p:sp>
        <p:nvSpPr>
          <p:cNvPr id="5124" name="Symbol zastępczy numeru slajdu 41"/>
          <p:cNvSpPr>
            <a:spLocks noGrp="1"/>
          </p:cNvSpPr>
          <p:nvPr>
            <p:ph type="sldNum" sz="quarter" idx="12"/>
          </p:nvPr>
        </p:nvSpPr>
        <p:spPr>
          <a:noFill/>
        </p:spPr>
        <p:txBody>
          <a:bodyPr/>
          <a:lstStyle/>
          <a:p>
            <a:fld id="{16E4B715-A1EF-4F9E-886C-B1A0C54BA534}" type="slidenum">
              <a:rPr lang="pl-PL" altLang="en-US" smtClean="0"/>
              <a:pPr/>
              <a:t>3</a:t>
            </a:fld>
            <a:endParaRPr lang="pl-PL" altLang="en-US" smtClean="0"/>
          </a:p>
        </p:txBody>
      </p:sp>
      <p:pic>
        <p:nvPicPr>
          <p:cNvPr id="5125" name="Picture 7"/>
          <p:cNvPicPr>
            <a:picLocks noChangeAspect="1" noChangeArrowheads="1"/>
          </p:cNvPicPr>
          <p:nvPr/>
        </p:nvPicPr>
        <p:blipFill>
          <a:blip r:embed="rId3" cstate="print"/>
          <a:srcRect/>
          <a:stretch>
            <a:fillRect/>
          </a:stretch>
        </p:blipFill>
        <p:spPr bwMode="auto">
          <a:xfrm>
            <a:off x="952500" y="981075"/>
            <a:ext cx="7239000" cy="3771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trzałka w lewo 17"/>
          <p:cNvSpPr/>
          <p:nvPr/>
        </p:nvSpPr>
        <p:spPr>
          <a:xfrm flipH="1">
            <a:off x="3390900" y="5337175"/>
            <a:ext cx="2333625" cy="9001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 name="Strzałka w lewo 15"/>
          <p:cNvSpPr/>
          <p:nvPr/>
        </p:nvSpPr>
        <p:spPr>
          <a:xfrm>
            <a:off x="3348038" y="3752850"/>
            <a:ext cx="2333625" cy="9001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148" name="Tytuł 1"/>
          <p:cNvSpPr>
            <a:spLocks noGrp="1"/>
          </p:cNvSpPr>
          <p:nvPr>
            <p:ph type="title"/>
          </p:nvPr>
        </p:nvSpPr>
        <p:spPr>
          <a:xfrm>
            <a:off x="0" y="0"/>
            <a:ext cx="9144000" cy="720725"/>
          </a:xfrm>
        </p:spPr>
        <p:txBody>
          <a:bodyPr anchor="ctr"/>
          <a:lstStyle/>
          <a:p>
            <a:pPr algn="ctr" eaLnBrk="1" hangingPunct="1"/>
            <a:r>
              <a:rPr lang="pl-PL" altLang="pl-PL" sz="3200" u="sng" smtClean="0">
                <a:solidFill>
                  <a:srgbClr val="7030A0"/>
                </a:solidFill>
                <a:latin typeface="Times New Roman" pitchFamily="18" charset="0"/>
              </a:rPr>
              <a:t>Cladding processing operations</a:t>
            </a:r>
          </a:p>
        </p:txBody>
      </p:sp>
      <p:cxnSp>
        <p:nvCxnSpPr>
          <p:cNvPr id="9" name="Łącznik prosty 8"/>
          <p:cNvCxnSpPr/>
          <p:nvPr/>
        </p:nvCxnSpPr>
        <p:spPr>
          <a:xfrm>
            <a:off x="1692275" y="6381750"/>
            <a:ext cx="6156325" cy="0"/>
          </a:xfrm>
          <a:prstGeom prst="line">
            <a:avLst/>
          </a:prstGeom>
          <a:ln w="66675" cmpd="thickThin"/>
        </p:spPr>
        <p:style>
          <a:lnRef idx="1">
            <a:schemeClr val="accent3"/>
          </a:lnRef>
          <a:fillRef idx="0">
            <a:schemeClr val="accent3"/>
          </a:fillRef>
          <a:effectRef idx="0">
            <a:schemeClr val="accent3"/>
          </a:effectRef>
          <a:fontRef idx="minor">
            <a:schemeClr val="tx1"/>
          </a:fontRef>
        </p:style>
      </p:cxnSp>
      <p:pic>
        <p:nvPicPr>
          <p:cNvPr id="2" name="Picture 9"/>
          <p:cNvPicPr>
            <a:picLocks noChangeAspect="1" noChangeArrowheads="1"/>
          </p:cNvPicPr>
          <p:nvPr/>
        </p:nvPicPr>
        <p:blipFill>
          <a:blip r:embed="rId3" cstate="print"/>
          <a:srcRect/>
          <a:stretch>
            <a:fillRect/>
          </a:stretch>
        </p:blipFill>
        <p:spPr bwMode="auto">
          <a:xfrm>
            <a:off x="6011863" y="3810000"/>
            <a:ext cx="2857500" cy="2601913"/>
          </a:xfrm>
          <a:prstGeom prst="rect">
            <a:avLst/>
          </a:prstGeom>
          <a:noFill/>
          <a:ln w="9525">
            <a:noFill/>
            <a:miter lim="800000"/>
            <a:headEnd/>
            <a:tailEnd/>
          </a:ln>
        </p:spPr>
      </p:pic>
      <p:pic>
        <p:nvPicPr>
          <p:cNvPr id="8" name="Picture 7" descr="01"/>
          <p:cNvPicPr>
            <a:picLocks noGrp="1" noChangeAspect="1" noChangeArrowheads="1"/>
          </p:cNvPicPr>
          <p:nvPr>
            <p:ph sz="quarter" idx="1"/>
          </p:nvPr>
        </p:nvPicPr>
        <p:blipFill>
          <a:blip r:embed="rId4" cstate="print"/>
          <a:srcRect l="12897"/>
          <a:stretch>
            <a:fillRect/>
          </a:stretch>
        </p:blipFill>
        <p:spPr>
          <a:xfrm>
            <a:off x="6103938" y="935038"/>
            <a:ext cx="2686050" cy="2314575"/>
          </a:xfrm>
          <a:ln w="25400">
            <a:solidFill>
              <a:schemeClr val="bg1"/>
            </a:solidFill>
          </a:ln>
        </p:spPr>
      </p:pic>
      <p:pic>
        <p:nvPicPr>
          <p:cNvPr id="6150" name="Picture 8"/>
          <p:cNvPicPr>
            <a:picLocks noChangeAspect="1" noChangeArrowheads="1"/>
          </p:cNvPicPr>
          <p:nvPr/>
        </p:nvPicPr>
        <p:blipFill>
          <a:blip r:embed="rId5" cstate="print"/>
          <a:srcRect/>
          <a:stretch>
            <a:fillRect/>
          </a:stretch>
        </p:blipFill>
        <p:spPr bwMode="auto">
          <a:xfrm>
            <a:off x="179388" y="963613"/>
            <a:ext cx="2757487" cy="1987550"/>
          </a:xfrm>
          <a:prstGeom prst="rect">
            <a:avLst/>
          </a:prstGeom>
          <a:noFill/>
          <a:ln w="9525">
            <a:noFill/>
            <a:miter lim="800000"/>
            <a:headEnd/>
            <a:tailEnd/>
          </a:ln>
        </p:spPr>
      </p:pic>
      <p:pic>
        <p:nvPicPr>
          <p:cNvPr id="12" name="Obraz 11" descr="E111_20070515_01"/>
          <p:cNvPicPr>
            <a:picLocks noChangeAspect="1" noChangeArrowheads="1"/>
          </p:cNvPicPr>
          <p:nvPr/>
        </p:nvPicPr>
        <p:blipFill>
          <a:blip r:embed="rId6" cstate="print"/>
          <a:srcRect/>
          <a:stretch>
            <a:fillRect/>
          </a:stretch>
        </p:blipFill>
        <p:spPr bwMode="auto">
          <a:xfrm>
            <a:off x="271463" y="3592513"/>
            <a:ext cx="2860675" cy="2647950"/>
          </a:xfrm>
          <a:prstGeom prst="rect">
            <a:avLst/>
          </a:prstGeom>
          <a:noFill/>
          <a:ln w="25400" algn="ctr">
            <a:solidFill>
              <a:schemeClr val="bg1"/>
            </a:solidFill>
            <a:miter lim="800000"/>
            <a:headEnd/>
            <a:tailEnd/>
          </a:ln>
        </p:spPr>
      </p:pic>
      <p:sp>
        <p:nvSpPr>
          <p:cNvPr id="6154" name="pole tekstowe 12"/>
          <p:cNvSpPr txBox="1">
            <a:spLocks noChangeArrowheads="1"/>
          </p:cNvSpPr>
          <p:nvPr/>
        </p:nvSpPr>
        <p:spPr bwMode="auto">
          <a:xfrm>
            <a:off x="3203575" y="3975100"/>
            <a:ext cx="2736850" cy="461963"/>
          </a:xfrm>
          <a:prstGeom prst="rect">
            <a:avLst/>
          </a:prstGeom>
          <a:noFill/>
          <a:ln w="9525">
            <a:noFill/>
            <a:miter lim="800000"/>
            <a:headEnd/>
            <a:tailEnd/>
          </a:ln>
        </p:spPr>
        <p:txBody>
          <a:bodyPr>
            <a:spAutoFit/>
          </a:bodyPr>
          <a:lstStyle/>
          <a:p>
            <a:pPr algn="ctr"/>
            <a:r>
              <a:rPr lang="pl-PL" altLang="pl-PL" sz="2400" b="1">
                <a:latin typeface="Times New Roman" pitchFamily="18" charset="0"/>
                <a:cs typeface="Times New Roman" pitchFamily="18" charset="0"/>
              </a:rPr>
              <a:t>Drilling</a:t>
            </a:r>
          </a:p>
        </p:txBody>
      </p:sp>
      <p:sp>
        <p:nvSpPr>
          <p:cNvPr id="6155" name="pole tekstowe 13"/>
          <p:cNvSpPr txBox="1">
            <a:spLocks noChangeArrowheads="1"/>
          </p:cNvSpPr>
          <p:nvPr/>
        </p:nvSpPr>
        <p:spPr bwMode="auto">
          <a:xfrm>
            <a:off x="3208338" y="5510213"/>
            <a:ext cx="2736850" cy="461962"/>
          </a:xfrm>
          <a:prstGeom prst="rect">
            <a:avLst/>
          </a:prstGeom>
          <a:noFill/>
          <a:ln w="9525">
            <a:noFill/>
            <a:miter lim="800000"/>
            <a:headEnd/>
            <a:tailEnd/>
          </a:ln>
        </p:spPr>
        <p:txBody>
          <a:bodyPr>
            <a:spAutoFit/>
          </a:bodyPr>
          <a:lstStyle/>
          <a:p>
            <a:pPr algn="ctr"/>
            <a:r>
              <a:rPr lang="pl-PL" altLang="pl-PL" sz="2400" b="1">
                <a:latin typeface="Times New Roman" pitchFamily="18" charset="0"/>
                <a:cs typeface="Times New Roman" pitchFamily="18" charset="0"/>
              </a:rPr>
              <a:t>Welding</a:t>
            </a:r>
          </a:p>
        </p:txBody>
      </p:sp>
      <p:sp>
        <p:nvSpPr>
          <p:cNvPr id="3" name="Strzałka w lewo 2"/>
          <p:cNvSpPr/>
          <p:nvPr/>
        </p:nvSpPr>
        <p:spPr>
          <a:xfrm>
            <a:off x="3246438" y="1328738"/>
            <a:ext cx="2333625" cy="900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157" name="pole tekstowe 1"/>
          <p:cNvSpPr txBox="1">
            <a:spLocks noChangeArrowheads="1"/>
          </p:cNvSpPr>
          <p:nvPr/>
        </p:nvSpPr>
        <p:spPr bwMode="auto">
          <a:xfrm>
            <a:off x="3221038" y="1493838"/>
            <a:ext cx="2735262" cy="460375"/>
          </a:xfrm>
          <a:prstGeom prst="rect">
            <a:avLst/>
          </a:prstGeom>
          <a:noFill/>
          <a:ln w="9525">
            <a:noFill/>
            <a:miter lim="800000"/>
            <a:headEnd/>
            <a:tailEnd/>
          </a:ln>
        </p:spPr>
        <p:txBody>
          <a:bodyPr>
            <a:spAutoFit/>
          </a:bodyPr>
          <a:lstStyle/>
          <a:p>
            <a:pPr algn="ctr"/>
            <a:r>
              <a:rPr lang="pl-PL" altLang="pl-PL" sz="2400" b="1">
                <a:latin typeface="Times New Roman" pitchFamily="18" charset="0"/>
                <a:cs typeface="Times New Roman" pitchFamily="18" charset="0"/>
              </a:rPr>
              <a:t>Straightening</a:t>
            </a:r>
          </a:p>
        </p:txBody>
      </p:sp>
      <p:sp>
        <p:nvSpPr>
          <p:cNvPr id="15" name="Strzałka w lewo 14"/>
          <p:cNvSpPr/>
          <p:nvPr/>
        </p:nvSpPr>
        <p:spPr>
          <a:xfrm flipH="1">
            <a:off x="3390900" y="2349500"/>
            <a:ext cx="2333625" cy="9001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159" name="pole tekstowe 10"/>
          <p:cNvSpPr txBox="1">
            <a:spLocks noChangeArrowheads="1"/>
          </p:cNvSpPr>
          <p:nvPr/>
        </p:nvSpPr>
        <p:spPr bwMode="auto">
          <a:xfrm>
            <a:off x="3178175" y="2535238"/>
            <a:ext cx="2735263" cy="461962"/>
          </a:xfrm>
          <a:prstGeom prst="rect">
            <a:avLst/>
          </a:prstGeom>
          <a:noFill/>
          <a:ln w="9525">
            <a:noFill/>
            <a:miter lim="800000"/>
            <a:headEnd/>
            <a:tailEnd/>
          </a:ln>
        </p:spPr>
        <p:txBody>
          <a:bodyPr>
            <a:spAutoFit/>
          </a:bodyPr>
          <a:lstStyle/>
          <a:p>
            <a:pPr algn="ctr"/>
            <a:r>
              <a:rPr lang="pl-PL" altLang="pl-PL" sz="2400" b="1">
                <a:latin typeface="Times New Roman" pitchFamily="18" charset="0"/>
                <a:cs typeface="Times New Roman" pitchFamily="18" charset="0"/>
              </a:rPr>
              <a:t>Forming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fltVal val="0"/>
                                          </p:val>
                                        </p:tav>
                                        <p:tav tm="100000">
                                          <p:val>
                                            <p:strVal val="#ppt_h"/>
                                          </p:val>
                                        </p:tav>
                                      </p:tavLst>
                                    </p:anim>
                                    <p:anim calcmode="lin" valueType="num">
                                      <p:cBhvr>
                                        <p:cTn id="9" dur="1000" fill="hold"/>
                                        <p:tgtEl>
                                          <p:spTgt spid="6150"/>
                                        </p:tgtEl>
                                        <p:attrNameLst>
                                          <p:attrName>style.rotation</p:attrName>
                                        </p:attrNameLst>
                                      </p:cBhvr>
                                      <p:tavLst>
                                        <p:tav tm="0">
                                          <p:val>
                                            <p:fltVal val="90"/>
                                          </p:val>
                                        </p:tav>
                                        <p:tav tm="100000">
                                          <p:val>
                                            <p:fltVal val="0"/>
                                          </p:val>
                                        </p:tav>
                                      </p:tavLst>
                                    </p:anim>
                                    <p:animEffect transition="in" filter="fade">
                                      <p:cBhvr>
                                        <p:cTn id="10" dur="1000"/>
                                        <p:tgtEl>
                                          <p:spTgt spid="61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720725"/>
          </a:xfrm>
        </p:spPr>
        <p:txBody>
          <a:bodyPr anchor="ctr"/>
          <a:lstStyle/>
          <a:p>
            <a:pPr algn="ctr" eaLnBrk="1" hangingPunct="1"/>
            <a:r>
              <a:rPr lang="pl-PL" altLang="pl-PL" sz="3600" u="sng" smtClean="0">
                <a:solidFill>
                  <a:srgbClr val="7030A0"/>
                </a:solidFill>
                <a:latin typeface="Times New Roman" pitchFamily="18" charset="0"/>
              </a:rPr>
              <a:t>Aim of the study</a:t>
            </a:r>
          </a:p>
        </p:txBody>
      </p:sp>
      <p:sp>
        <p:nvSpPr>
          <p:cNvPr id="7171" name="Rectangle 3"/>
          <p:cNvSpPr>
            <a:spLocks noGrp="1" noChangeArrowheads="1"/>
          </p:cNvSpPr>
          <p:nvPr>
            <p:ph type="body" idx="1"/>
          </p:nvPr>
        </p:nvSpPr>
        <p:spPr>
          <a:xfrm>
            <a:off x="179388" y="1989138"/>
            <a:ext cx="8424862" cy="3527425"/>
          </a:xfrm>
        </p:spPr>
        <p:txBody>
          <a:bodyPr/>
          <a:lstStyle/>
          <a:p>
            <a:pPr algn="just" eaLnBrk="1" hangingPunct="1">
              <a:buFont typeface="Wingdings" pitchFamily="2" charset="2"/>
              <a:buNone/>
            </a:pPr>
            <a:r>
              <a:rPr lang="pl-PL" altLang="pl-PL" sz="2800" smtClean="0">
                <a:latin typeface="Times New Roman" pitchFamily="18" charset="0"/>
              </a:rPr>
              <a:t>	</a:t>
            </a:r>
            <a:r>
              <a:rPr lang="en-US" altLang="pl-PL" sz="2800" smtClean="0">
                <a:latin typeface="Times New Roman" pitchFamily="18" charset="0"/>
              </a:rPr>
              <a:t>The aim of the study is to analyze the effect of heat treatment for changes of mechanical properties and structural strengthening bimetals zirconium alloy steel bonded </a:t>
            </a:r>
            <a:r>
              <a:rPr lang="pl-PL" altLang="pl-PL" sz="2800" smtClean="0">
                <a:latin typeface="Times New Roman" pitchFamily="18" charset="0"/>
              </a:rPr>
              <a:t>by </a:t>
            </a:r>
            <a:r>
              <a:rPr lang="en-US" altLang="pl-PL" sz="2800" smtClean="0">
                <a:latin typeface="Times New Roman" pitchFamily="18" charset="0"/>
              </a:rPr>
              <a:t>explosive welding method.</a:t>
            </a:r>
          </a:p>
          <a:p>
            <a:pPr algn="just" eaLnBrk="1" hangingPunct="1">
              <a:buFont typeface="Wingdings" pitchFamily="2" charset="2"/>
              <a:buNone/>
            </a:pPr>
            <a:endParaRPr lang="pl-PL" altLang="pl-PL" sz="3200" smtClean="0">
              <a:latin typeface="Times New Roman" pitchFamily="18" charset="0"/>
              <a:cs typeface="Times New Roman" pitchFamily="18" charset="0"/>
            </a:endParaRPr>
          </a:p>
        </p:txBody>
      </p:sp>
      <p:sp>
        <p:nvSpPr>
          <p:cNvPr id="7172" name="Symbol zastępczy numeru slajdu 5"/>
          <p:cNvSpPr>
            <a:spLocks noGrp="1"/>
          </p:cNvSpPr>
          <p:nvPr>
            <p:ph type="sldNum" sz="quarter" idx="12"/>
          </p:nvPr>
        </p:nvSpPr>
        <p:spPr>
          <a:noFill/>
        </p:spPr>
        <p:txBody>
          <a:bodyPr/>
          <a:lstStyle/>
          <a:p>
            <a:fld id="{03A4E922-40B6-4B7E-BD35-97475991550D}" type="slidenum">
              <a:rPr lang="pl-PL" altLang="en-US" smtClean="0"/>
              <a:pPr/>
              <a:t>5</a:t>
            </a:fld>
            <a:endParaRPr lang="pl-PL"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braz 13" descr="DSCF8198.JPG"/>
          <p:cNvPicPr>
            <a:picLocks noChangeAspect="1"/>
          </p:cNvPicPr>
          <p:nvPr/>
        </p:nvPicPr>
        <p:blipFill>
          <a:blip r:embed="rId3" cstate="print"/>
          <a:srcRect l="36964" t="15602" r="39917" b="17368"/>
          <a:stretch>
            <a:fillRect/>
          </a:stretch>
        </p:blipFill>
        <p:spPr bwMode="auto">
          <a:xfrm>
            <a:off x="0" y="836613"/>
            <a:ext cx="2535238" cy="5510212"/>
          </a:xfrm>
          <a:prstGeom prst="rect">
            <a:avLst/>
          </a:prstGeom>
          <a:noFill/>
          <a:ln w="9525">
            <a:noFill/>
            <a:miter lim="800000"/>
            <a:headEnd/>
            <a:tailEnd/>
          </a:ln>
        </p:spPr>
      </p:pic>
      <p:sp>
        <p:nvSpPr>
          <p:cNvPr id="8195" name="Rectangle 2"/>
          <p:cNvSpPr>
            <a:spLocks noGrp="1" noChangeArrowheads="1"/>
          </p:cNvSpPr>
          <p:nvPr>
            <p:ph type="title"/>
          </p:nvPr>
        </p:nvSpPr>
        <p:spPr>
          <a:xfrm>
            <a:off x="0" y="0"/>
            <a:ext cx="9144000" cy="720725"/>
          </a:xfrm>
        </p:spPr>
        <p:txBody>
          <a:bodyPr anchor="ctr"/>
          <a:lstStyle/>
          <a:p>
            <a:pPr algn="ctr" eaLnBrk="1" hangingPunct="1"/>
            <a:r>
              <a:rPr lang="pl-PL" altLang="pl-PL" sz="3600" u="sng" smtClean="0">
                <a:solidFill>
                  <a:srgbClr val="7030A0"/>
                </a:solidFill>
                <a:latin typeface="Times New Roman" pitchFamily="18" charset="0"/>
              </a:rPr>
              <a:t>Research material</a:t>
            </a:r>
          </a:p>
        </p:txBody>
      </p:sp>
      <p:sp>
        <p:nvSpPr>
          <p:cNvPr id="8196" name="Text Box 6"/>
          <p:cNvSpPr txBox="1">
            <a:spLocks noChangeArrowheads="1"/>
          </p:cNvSpPr>
          <p:nvPr/>
        </p:nvSpPr>
        <p:spPr bwMode="auto">
          <a:xfrm>
            <a:off x="395288" y="908050"/>
            <a:ext cx="2305050" cy="400050"/>
          </a:xfrm>
          <a:prstGeom prst="rect">
            <a:avLst/>
          </a:prstGeom>
          <a:noFill/>
          <a:ln w="9525">
            <a:noFill/>
            <a:miter lim="800000"/>
            <a:headEnd/>
            <a:tailEnd/>
          </a:ln>
        </p:spPr>
        <p:txBody>
          <a:bodyPr>
            <a:spAutoFit/>
          </a:bodyPr>
          <a:lstStyle/>
          <a:p>
            <a:pPr>
              <a:spcBef>
                <a:spcPct val="50000"/>
              </a:spcBef>
            </a:pPr>
            <a:r>
              <a:rPr lang="pl-PL" altLang="pl-PL" sz="2000" b="1" u="sng">
                <a:latin typeface="Times New Roman" pitchFamily="18" charset="0"/>
              </a:rPr>
              <a:t>Zr 700  </a:t>
            </a:r>
            <a:r>
              <a:rPr lang="pl-PL" altLang="pl-PL" sz="1200" b="1" u="sng">
                <a:latin typeface="Times New Roman" pitchFamily="18" charset="0"/>
              </a:rPr>
              <a:t>(gr.3,175  mm)</a:t>
            </a:r>
          </a:p>
        </p:txBody>
      </p:sp>
      <p:sp>
        <p:nvSpPr>
          <p:cNvPr id="8197" name="Symbol zastępczy numeru slajdu 13"/>
          <p:cNvSpPr>
            <a:spLocks noGrp="1"/>
          </p:cNvSpPr>
          <p:nvPr>
            <p:ph type="sldNum" sz="quarter" idx="12"/>
          </p:nvPr>
        </p:nvSpPr>
        <p:spPr>
          <a:noFill/>
        </p:spPr>
        <p:txBody>
          <a:bodyPr/>
          <a:lstStyle/>
          <a:p>
            <a:fld id="{C5116462-1195-49A0-823A-88BAEBF8AA8C}" type="slidenum">
              <a:rPr lang="pl-PL" altLang="en-US" smtClean="0"/>
              <a:pPr/>
              <a:t>6</a:t>
            </a:fld>
            <a:endParaRPr lang="pl-PL" altLang="en-US" smtClean="0"/>
          </a:p>
        </p:txBody>
      </p:sp>
      <p:graphicFrame>
        <p:nvGraphicFramePr>
          <p:cNvPr id="17" name="Tabela 16"/>
          <p:cNvGraphicFramePr>
            <a:graphicFrameLocks noGrp="1"/>
          </p:cNvGraphicFramePr>
          <p:nvPr/>
        </p:nvGraphicFramePr>
        <p:xfrm>
          <a:off x="2771775" y="908050"/>
          <a:ext cx="6121400" cy="952500"/>
        </p:xfrm>
        <a:graphic>
          <a:graphicData uri="http://schemas.openxmlformats.org/drawingml/2006/table">
            <a:tbl>
              <a:tblPr/>
              <a:tblGrid>
                <a:gridCol w="1080247"/>
                <a:gridCol w="864198"/>
                <a:gridCol w="792181"/>
                <a:gridCol w="936214"/>
                <a:gridCol w="720165"/>
                <a:gridCol w="864198"/>
                <a:gridCol w="864197"/>
              </a:tblGrid>
              <a:tr h="315467">
                <a:tc rowSpan="2">
                  <a:txBody>
                    <a:bodyPr/>
                    <a:lstStyle/>
                    <a:p>
                      <a:pPr algn="just">
                        <a:lnSpc>
                          <a:spcPct val="115000"/>
                        </a:lnSpc>
                        <a:spcBef>
                          <a:spcPts val="600"/>
                        </a:spcBef>
                        <a:spcAft>
                          <a:spcPts val="0"/>
                        </a:spcAft>
                      </a:pPr>
                      <a:r>
                        <a:rPr lang="pl-PL" sz="1800" b="1" dirty="0" err="1" smtClean="0">
                          <a:latin typeface="Times New Roman"/>
                          <a:ea typeface="Calibri"/>
                          <a:cs typeface="Times New Roman"/>
                        </a:rPr>
                        <a:t>Material</a:t>
                      </a:r>
                      <a:endParaRPr lang="pl-PL" sz="1800" b="1" dirty="0">
                        <a:latin typeface="Calibri"/>
                        <a:ea typeface="Calibri"/>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gridSpan="6">
                  <a:txBody>
                    <a:bodyPr/>
                    <a:lstStyle/>
                    <a:p>
                      <a:pPr algn="ctr">
                        <a:lnSpc>
                          <a:spcPct val="115000"/>
                        </a:lnSpc>
                        <a:spcBef>
                          <a:spcPts val="300"/>
                        </a:spcBef>
                        <a:spcAft>
                          <a:spcPts val="300"/>
                        </a:spcAft>
                      </a:pPr>
                      <a:r>
                        <a:rPr lang="pl-PL" sz="1800" b="1" dirty="0" err="1" smtClean="0">
                          <a:latin typeface="Times New Roman"/>
                          <a:ea typeface="Calibri"/>
                          <a:cs typeface="Times New Roman"/>
                        </a:rPr>
                        <a:t>The</a:t>
                      </a:r>
                      <a:r>
                        <a:rPr lang="pl-PL" sz="1800" b="1" dirty="0" smtClean="0">
                          <a:latin typeface="Times New Roman"/>
                          <a:ea typeface="Calibri"/>
                          <a:cs typeface="Times New Roman"/>
                        </a:rPr>
                        <a:t> chemical </a:t>
                      </a:r>
                      <a:r>
                        <a:rPr lang="pl-PL" sz="1800" b="1" dirty="0" err="1" smtClean="0">
                          <a:latin typeface="Times New Roman"/>
                          <a:ea typeface="Calibri"/>
                          <a:cs typeface="Times New Roman"/>
                        </a:rPr>
                        <a:t>composition</a:t>
                      </a:r>
                      <a:r>
                        <a:rPr lang="pl-PL" sz="1800" b="1" dirty="0" smtClean="0">
                          <a:latin typeface="Times New Roman"/>
                          <a:ea typeface="Calibri"/>
                          <a:cs typeface="Times New Roman"/>
                        </a:rPr>
                        <a:t>[%]</a:t>
                      </a:r>
                      <a:endParaRPr lang="pl-PL" sz="1800" b="1" dirty="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318516">
                <a:tc vMerge="1">
                  <a:txBody>
                    <a:bodyPr/>
                    <a:lstStyle/>
                    <a:p>
                      <a:endParaRPr lang="pl-PL"/>
                    </a:p>
                  </a:txBody>
                  <a:tcPr/>
                </a:tc>
                <a:tc>
                  <a:txBody>
                    <a:bodyPr/>
                    <a:lstStyle/>
                    <a:p>
                      <a:pPr algn="ctr">
                        <a:lnSpc>
                          <a:spcPct val="115000"/>
                        </a:lnSpc>
                        <a:spcBef>
                          <a:spcPts val="300"/>
                        </a:spcBef>
                        <a:spcAft>
                          <a:spcPts val="300"/>
                        </a:spcAft>
                      </a:pPr>
                      <a:r>
                        <a:rPr lang="pl-PL" sz="1600" b="1" dirty="0">
                          <a:latin typeface="Times New Roman"/>
                          <a:ea typeface="Calibri"/>
                          <a:cs typeface="Times New Roman"/>
                        </a:rPr>
                        <a:t>C</a:t>
                      </a:r>
                      <a:endParaRPr lang="pl-PL" sz="1600" b="1" dirty="0">
                        <a:latin typeface="Calibri"/>
                        <a:ea typeface="Calibri"/>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300"/>
                        </a:spcBef>
                        <a:spcAft>
                          <a:spcPts val="300"/>
                        </a:spcAft>
                      </a:pPr>
                      <a:r>
                        <a:rPr lang="pl-PL" sz="1600" b="1" dirty="0" smtClean="0">
                          <a:latin typeface="Times New Roman"/>
                          <a:ea typeface="Calibri"/>
                          <a:cs typeface="Times New Roman"/>
                        </a:rPr>
                        <a:t>Fe, Cr</a:t>
                      </a:r>
                      <a:endParaRPr lang="pl-PL" sz="1600" b="1" dirty="0">
                        <a:latin typeface="Calibri"/>
                        <a:ea typeface="Calibri"/>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300"/>
                        </a:spcBef>
                        <a:spcAft>
                          <a:spcPts val="300"/>
                        </a:spcAft>
                      </a:pPr>
                      <a:r>
                        <a:rPr lang="pl-PL" sz="1600" b="1" dirty="0">
                          <a:latin typeface="Times New Roman"/>
                          <a:ea typeface="Calibri"/>
                          <a:cs typeface="Times New Roman"/>
                        </a:rPr>
                        <a:t>H</a:t>
                      </a:r>
                      <a:endParaRPr lang="pl-PL" sz="1600" b="1" dirty="0">
                        <a:latin typeface="Calibri"/>
                        <a:ea typeface="Calibri"/>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300"/>
                        </a:spcBef>
                        <a:spcAft>
                          <a:spcPts val="300"/>
                        </a:spcAft>
                      </a:pPr>
                      <a:r>
                        <a:rPr lang="pl-PL" sz="1600" b="1" dirty="0">
                          <a:latin typeface="Times New Roman"/>
                          <a:ea typeface="Calibri"/>
                          <a:cs typeface="Times New Roman"/>
                        </a:rPr>
                        <a:t>O</a:t>
                      </a:r>
                      <a:endParaRPr lang="pl-PL" sz="1600" b="1" dirty="0">
                        <a:latin typeface="Calibri"/>
                        <a:ea typeface="Calibri"/>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300"/>
                        </a:spcBef>
                        <a:spcAft>
                          <a:spcPts val="300"/>
                        </a:spcAft>
                      </a:pPr>
                      <a:r>
                        <a:rPr lang="pl-PL" sz="1600" b="1" dirty="0" err="1">
                          <a:latin typeface="Times New Roman"/>
                          <a:ea typeface="Calibri"/>
                          <a:cs typeface="Times New Roman"/>
                        </a:rPr>
                        <a:t>Zr+Hf</a:t>
                      </a:r>
                      <a:endParaRPr lang="pl-PL" sz="1600" b="1" dirty="0">
                        <a:latin typeface="Calibri"/>
                        <a:ea typeface="Calibri"/>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300"/>
                        </a:spcBef>
                        <a:spcAft>
                          <a:spcPts val="300"/>
                        </a:spcAft>
                      </a:pPr>
                      <a:r>
                        <a:rPr lang="pl-PL" sz="1600" b="1" dirty="0">
                          <a:latin typeface="Times New Roman"/>
                          <a:ea typeface="Calibri"/>
                          <a:cs typeface="Times New Roman"/>
                        </a:rPr>
                        <a:t>N</a:t>
                      </a:r>
                      <a:endParaRPr lang="pl-PL" sz="1600" b="1" dirty="0">
                        <a:latin typeface="Calibri"/>
                        <a:ea typeface="Calibri"/>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8516">
                <a:tc>
                  <a:txBody>
                    <a:bodyPr/>
                    <a:lstStyle/>
                    <a:p>
                      <a:pPr algn="ctr">
                        <a:lnSpc>
                          <a:spcPct val="115000"/>
                        </a:lnSpc>
                        <a:spcBef>
                          <a:spcPts val="300"/>
                        </a:spcBef>
                        <a:spcAft>
                          <a:spcPts val="0"/>
                        </a:spcAft>
                      </a:pPr>
                      <a:r>
                        <a:rPr lang="pl-PL" sz="1800" b="1" dirty="0">
                          <a:latin typeface="Times New Roman"/>
                          <a:ea typeface="Calibri"/>
                          <a:cs typeface="Times New Roman"/>
                        </a:rPr>
                        <a:t>Zr 700</a:t>
                      </a:r>
                      <a:endParaRPr lang="pl-PL" sz="1800" b="1" dirty="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300"/>
                        </a:spcBef>
                        <a:spcAft>
                          <a:spcPts val="300"/>
                        </a:spcAft>
                      </a:pPr>
                      <a:r>
                        <a:rPr lang="pl-PL" sz="1600" b="1" dirty="0">
                          <a:latin typeface="Times New Roman"/>
                          <a:ea typeface="Calibri"/>
                          <a:cs typeface="Times New Roman"/>
                        </a:rPr>
                        <a:t>&lt; 0,002</a:t>
                      </a:r>
                      <a:endParaRPr lang="pl-PL" sz="1600" b="1" dirty="0">
                        <a:latin typeface="Calibri"/>
                        <a:ea typeface="Calibri"/>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l-PL" sz="1600" b="1" dirty="0">
                          <a:latin typeface="Times New Roman"/>
                          <a:ea typeface="Calibri"/>
                          <a:cs typeface="Times New Roman"/>
                        </a:rPr>
                        <a:t>0,05</a:t>
                      </a:r>
                      <a:endParaRPr lang="pl-PL" sz="1600" b="1" dirty="0">
                        <a:latin typeface="Calibri"/>
                        <a:ea typeface="Calibri"/>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715" algn="ctr">
                        <a:lnSpc>
                          <a:spcPct val="115000"/>
                        </a:lnSpc>
                        <a:spcBef>
                          <a:spcPts val="300"/>
                        </a:spcBef>
                        <a:spcAft>
                          <a:spcPts val="300"/>
                        </a:spcAft>
                      </a:pPr>
                      <a:r>
                        <a:rPr lang="pl-PL" sz="1600" b="1" dirty="0">
                          <a:latin typeface="Times New Roman"/>
                          <a:ea typeface="Calibri"/>
                          <a:cs typeface="Times New Roman"/>
                        </a:rPr>
                        <a:t>&lt; 0,0003</a:t>
                      </a:r>
                      <a:endParaRPr lang="pl-PL" sz="1600" b="1" dirty="0">
                        <a:latin typeface="Calibri"/>
                        <a:ea typeface="Calibri"/>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l-PL" sz="1600" b="1" dirty="0">
                          <a:latin typeface="Times New Roman"/>
                          <a:ea typeface="Calibri"/>
                          <a:cs typeface="Times New Roman"/>
                        </a:rPr>
                        <a:t>0,05</a:t>
                      </a:r>
                      <a:endParaRPr lang="pl-PL" sz="1600" b="1" dirty="0">
                        <a:latin typeface="Calibri"/>
                        <a:ea typeface="Calibri"/>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l-PL" sz="1600" b="1" dirty="0">
                          <a:latin typeface="Times New Roman"/>
                          <a:ea typeface="Calibri"/>
                          <a:cs typeface="Times New Roman"/>
                        </a:rPr>
                        <a:t>&gt;99,2</a:t>
                      </a:r>
                      <a:endParaRPr lang="pl-PL" sz="1600" b="1" dirty="0">
                        <a:latin typeface="Calibri"/>
                        <a:ea typeface="Calibri"/>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l-PL" sz="1600" b="1" dirty="0">
                          <a:latin typeface="Times New Roman"/>
                          <a:ea typeface="Calibri"/>
                          <a:cs typeface="Times New Roman"/>
                        </a:rPr>
                        <a:t>&lt; 0,002</a:t>
                      </a:r>
                      <a:endParaRPr lang="pl-PL" sz="1600" b="1" dirty="0">
                        <a:latin typeface="Calibri"/>
                        <a:ea typeface="Calibri"/>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226" name="Text Box 8"/>
          <p:cNvSpPr txBox="1">
            <a:spLocks noChangeArrowheads="1"/>
          </p:cNvSpPr>
          <p:nvPr/>
        </p:nvSpPr>
        <p:spPr bwMode="auto">
          <a:xfrm>
            <a:off x="323850" y="5516563"/>
            <a:ext cx="2376488" cy="646112"/>
          </a:xfrm>
          <a:prstGeom prst="rect">
            <a:avLst/>
          </a:prstGeom>
          <a:noFill/>
          <a:ln w="9525">
            <a:noFill/>
            <a:miter lim="800000"/>
            <a:headEnd/>
            <a:tailEnd/>
          </a:ln>
        </p:spPr>
        <p:txBody>
          <a:bodyPr>
            <a:spAutoFit/>
          </a:bodyPr>
          <a:lstStyle/>
          <a:p>
            <a:pPr>
              <a:spcBef>
                <a:spcPct val="50000"/>
              </a:spcBef>
            </a:pPr>
            <a:r>
              <a:rPr lang="pl-PL" altLang="pl-PL" b="1" u="sng">
                <a:latin typeface="Times New Roman" pitchFamily="18" charset="0"/>
              </a:rPr>
              <a:t>P355NL2</a:t>
            </a:r>
            <a:r>
              <a:rPr lang="pl-PL" altLang="pl-PL" b="1" u="sng">
                <a:solidFill>
                  <a:srgbClr val="0070C0"/>
                </a:solidFill>
                <a:latin typeface="Times New Roman" pitchFamily="18" charset="0"/>
              </a:rPr>
              <a:t> </a:t>
            </a:r>
            <a:r>
              <a:rPr lang="pl-PL" altLang="pl-PL" sz="1200" b="1" u="sng">
                <a:latin typeface="Times New Roman" pitchFamily="18" charset="0"/>
              </a:rPr>
              <a:t>(gr. 20 mm)</a:t>
            </a:r>
          </a:p>
          <a:p>
            <a:pPr>
              <a:spcBef>
                <a:spcPct val="50000"/>
              </a:spcBef>
            </a:pPr>
            <a:endParaRPr lang="pl-PL" altLang="pl-PL" sz="1200" u="sng">
              <a:latin typeface="Times New Roman" pitchFamily="18" charset="0"/>
            </a:endParaRPr>
          </a:p>
        </p:txBody>
      </p:sp>
      <p:graphicFrame>
        <p:nvGraphicFramePr>
          <p:cNvPr id="20" name="Tabela 19"/>
          <p:cNvGraphicFramePr>
            <a:graphicFrameLocks noGrp="1"/>
          </p:cNvGraphicFramePr>
          <p:nvPr/>
        </p:nvGraphicFramePr>
        <p:xfrm>
          <a:off x="2566988" y="3429000"/>
          <a:ext cx="6408736" cy="1050926"/>
        </p:xfrm>
        <a:graphic>
          <a:graphicData uri="http://schemas.openxmlformats.org/drawingml/2006/table">
            <a:tbl>
              <a:tblPr/>
              <a:tblGrid>
                <a:gridCol w="988816"/>
                <a:gridCol w="492720"/>
                <a:gridCol w="492720"/>
                <a:gridCol w="492720"/>
                <a:gridCol w="492720"/>
                <a:gridCol w="492720"/>
                <a:gridCol w="492720"/>
                <a:gridCol w="492720"/>
                <a:gridCol w="492720"/>
                <a:gridCol w="492720"/>
                <a:gridCol w="492720"/>
                <a:gridCol w="492720"/>
              </a:tblGrid>
              <a:tr h="366232">
                <a:tc rowSpan="2">
                  <a:txBody>
                    <a:bodyPr/>
                    <a:lstStyle/>
                    <a:p>
                      <a:pPr marL="0" marR="0" indent="0" algn="ctr" defTabSz="914400" rtl="0" eaLnBrk="1" fontAlgn="auto" latinLnBrk="0" hangingPunct="1">
                        <a:lnSpc>
                          <a:spcPct val="115000"/>
                        </a:lnSpc>
                        <a:spcBef>
                          <a:spcPts val="600"/>
                        </a:spcBef>
                        <a:spcAft>
                          <a:spcPts val="0"/>
                        </a:spcAft>
                        <a:buClrTx/>
                        <a:buSzTx/>
                        <a:buFontTx/>
                        <a:buNone/>
                        <a:tabLst/>
                        <a:defRPr/>
                      </a:pPr>
                      <a:r>
                        <a:rPr lang="pl-PL" sz="1800" b="1" dirty="0" err="1" smtClean="0">
                          <a:solidFill>
                            <a:schemeClr val="bg1"/>
                          </a:solidFill>
                          <a:latin typeface="Times New Roman"/>
                          <a:ea typeface="Calibri"/>
                          <a:cs typeface="Times New Roman"/>
                        </a:rPr>
                        <a:t>Material</a:t>
                      </a:r>
                      <a:endParaRPr lang="pl-PL" sz="18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11">
                  <a:txBody>
                    <a:bodyPr/>
                    <a:lstStyle/>
                    <a:p>
                      <a:pPr marL="0" marR="0" indent="0" algn="ctr" defTabSz="914400" rtl="0" eaLnBrk="1" fontAlgn="auto" latinLnBrk="0" hangingPunct="1">
                        <a:lnSpc>
                          <a:spcPct val="115000"/>
                        </a:lnSpc>
                        <a:spcBef>
                          <a:spcPts val="300"/>
                        </a:spcBef>
                        <a:spcAft>
                          <a:spcPts val="300"/>
                        </a:spcAft>
                        <a:buClrTx/>
                        <a:buSzTx/>
                        <a:buFontTx/>
                        <a:buNone/>
                        <a:tabLst/>
                        <a:defRPr/>
                      </a:pPr>
                      <a:r>
                        <a:rPr lang="pl-PL" sz="1800" b="1" dirty="0" err="1" smtClean="0">
                          <a:solidFill>
                            <a:schemeClr val="bg1"/>
                          </a:solidFill>
                          <a:latin typeface="Times New Roman"/>
                          <a:ea typeface="Calibri"/>
                          <a:cs typeface="Times New Roman"/>
                        </a:rPr>
                        <a:t>The</a:t>
                      </a:r>
                      <a:r>
                        <a:rPr lang="pl-PL" sz="1800" b="1" dirty="0" smtClean="0">
                          <a:solidFill>
                            <a:schemeClr val="bg1"/>
                          </a:solidFill>
                          <a:latin typeface="Times New Roman"/>
                          <a:ea typeface="Calibri"/>
                          <a:cs typeface="Times New Roman"/>
                        </a:rPr>
                        <a:t> chemical </a:t>
                      </a:r>
                      <a:r>
                        <a:rPr lang="pl-PL" sz="1800" b="1" dirty="0" err="1" smtClean="0">
                          <a:solidFill>
                            <a:schemeClr val="bg1"/>
                          </a:solidFill>
                          <a:latin typeface="Times New Roman"/>
                          <a:ea typeface="Calibri"/>
                          <a:cs typeface="Times New Roman"/>
                        </a:rPr>
                        <a:t>composition</a:t>
                      </a:r>
                      <a:r>
                        <a:rPr lang="pl-PL" sz="1800" b="1" dirty="0" smtClean="0">
                          <a:solidFill>
                            <a:schemeClr val="bg1"/>
                          </a:solidFill>
                          <a:latin typeface="Times New Roman"/>
                          <a:ea typeface="Calibri"/>
                          <a:cs typeface="Times New Roman"/>
                        </a:rPr>
                        <a:t> [%]</a:t>
                      </a:r>
                      <a:endParaRPr lang="pl-PL" sz="18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366232">
                <a:tc vMerge="1">
                  <a:txBody>
                    <a:bodyPr/>
                    <a:lstStyle/>
                    <a:p>
                      <a:endParaRPr lang="pl-PL"/>
                    </a:p>
                  </a:txBody>
                  <a:tcPr/>
                </a:tc>
                <a:tc>
                  <a:txBody>
                    <a:bodyPr/>
                    <a:lstStyle/>
                    <a:p>
                      <a:pPr algn="ctr">
                        <a:lnSpc>
                          <a:spcPct val="115000"/>
                        </a:lnSpc>
                        <a:spcBef>
                          <a:spcPts val="300"/>
                        </a:spcBef>
                        <a:spcAft>
                          <a:spcPts val="300"/>
                        </a:spcAft>
                      </a:pPr>
                      <a:r>
                        <a:rPr lang="pl-PL" sz="1200" b="1" dirty="0">
                          <a:solidFill>
                            <a:schemeClr val="bg1"/>
                          </a:solidFill>
                          <a:latin typeface="Times New Roman"/>
                          <a:ea typeface="Calibri"/>
                          <a:cs typeface="Times New Roman"/>
                        </a:rPr>
                        <a:t>C</a:t>
                      </a:r>
                      <a:endParaRPr lang="pl-PL" sz="12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300"/>
                        </a:spcAft>
                      </a:pPr>
                      <a:r>
                        <a:rPr lang="pl-PL" sz="1200" b="1" dirty="0">
                          <a:solidFill>
                            <a:schemeClr val="bg1"/>
                          </a:solidFill>
                          <a:latin typeface="Times New Roman"/>
                          <a:ea typeface="Calibri"/>
                          <a:cs typeface="Times New Roman"/>
                        </a:rPr>
                        <a:t>Mn</a:t>
                      </a:r>
                      <a:endParaRPr lang="pl-PL" sz="12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300"/>
                        </a:spcAft>
                      </a:pPr>
                      <a:r>
                        <a:rPr lang="pl-PL" sz="1200" b="1" dirty="0">
                          <a:solidFill>
                            <a:schemeClr val="bg1"/>
                          </a:solidFill>
                          <a:latin typeface="Times New Roman"/>
                          <a:ea typeface="Calibri"/>
                          <a:cs typeface="Times New Roman"/>
                        </a:rPr>
                        <a:t>Si</a:t>
                      </a:r>
                      <a:endParaRPr lang="pl-PL" sz="12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300"/>
                        </a:spcAft>
                      </a:pPr>
                      <a:r>
                        <a:rPr lang="pl-PL" sz="1200" b="1" dirty="0">
                          <a:solidFill>
                            <a:schemeClr val="bg1"/>
                          </a:solidFill>
                          <a:latin typeface="Times New Roman"/>
                          <a:ea typeface="Calibri"/>
                          <a:cs typeface="Times New Roman"/>
                        </a:rPr>
                        <a:t>P</a:t>
                      </a:r>
                      <a:endParaRPr lang="pl-PL" sz="12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300"/>
                        </a:spcAft>
                      </a:pPr>
                      <a:r>
                        <a:rPr lang="pl-PL" sz="1200" b="1" dirty="0">
                          <a:solidFill>
                            <a:schemeClr val="bg1"/>
                          </a:solidFill>
                          <a:latin typeface="Times New Roman"/>
                          <a:ea typeface="Calibri"/>
                          <a:cs typeface="Times New Roman"/>
                        </a:rPr>
                        <a:t>S</a:t>
                      </a:r>
                      <a:endParaRPr lang="pl-PL" sz="12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300"/>
                        </a:spcAft>
                      </a:pPr>
                      <a:r>
                        <a:rPr lang="pl-PL" sz="1200" b="1" dirty="0">
                          <a:solidFill>
                            <a:schemeClr val="bg1"/>
                          </a:solidFill>
                          <a:latin typeface="Times New Roman"/>
                          <a:ea typeface="Calibri"/>
                          <a:cs typeface="Times New Roman"/>
                        </a:rPr>
                        <a:t>Ni</a:t>
                      </a:r>
                      <a:endParaRPr lang="pl-PL" sz="12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300"/>
                        </a:spcAft>
                      </a:pPr>
                      <a:r>
                        <a:rPr lang="pl-PL" sz="1200" b="1" dirty="0">
                          <a:solidFill>
                            <a:schemeClr val="bg1"/>
                          </a:solidFill>
                          <a:latin typeface="Times New Roman"/>
                          <a:ea typeface="Calibri"/>
                          <a:cs typeface="Times New Roman"/>
                        </a:rPr>
                        <a:t>Cr</a:t>
                      </a:r>
                      <a:endParaRPr lang="pl-PL" sz="12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300"/>
                        </a:spcAft>
                      </a:pPr>
                      <a:r>
                        <a:rPr lang="pl-PL" sz="1200" b="1" dirty="0">
                          <a:solidFill>
                            <a:schemeClr val="bg1"/>
                          </a:solidFill>
                          <a:latin typeface="Times New Roman"/>
                          <a:ea typeface="Calibri"/>
                          <a:cs typeface="Times New Roman"/>
                        </a:rPr>
                        <a:t>Mo</a:t>
                      </a:r>
                      <a:endParaRPr lang="pl-PL" sz="12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300"/>
                        </a:spcAft>
                      </a:pPr>
                      <a:r>
                        <a:rPr lang="pl-PL" sz="1200" b="1" dirty="0">
                          <a:solidFill>
                            <a:schemeClr val="bg1"/>
                          </a:solidFill>
                          <a:latin typeface="Times New Roman"/>
                          <a:ea typeface="Calibri"/>
                          <a:cs typeface="Times New Roman"/>
                        </a:rPr>
                        <a:t>Al</a:t>
                      </a:r>
                      <a:endParaRPr lang="pl-PL" sz="12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300"/>
                        </a:spcAft>
                      </a:pPr>
                      <a:r>
                        <a:rPr lang="pl-PL" sz="1200" b="1" dirty="0">
                          <a:solidFill>
                            <a:schemeClr val="bg1"/>
                          </a:solidFill>
                          <a:latin typeface="Times New Roman"/>
                          <a:ea typeface="Calibri"/>
                          <a:cs typeface="Times New Roman"/>
                        </a:rPr>
                        <a:t>N</a:t>
                      </a:r>
                      <a:endParaRPr lang="pl-PL" sz="12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300"/>
                        </a:spcAft>
                      </a:pPr>
                      <a:r>
                        <a:rPr lang="pl-PL" sz="1200" b="1" dirty="0" err="1">
                          <a:solidFill>
                            <a:schemeClr val="bg1"/>
                          </a:solidFill>
                          <a:latin typeface="Times New Roman"/>
                          <a:ea typeface="Calibri"/>
                          <a:cs typeface="Times New Roman"/>
                        </a:rPr>
                        <a:t>Nb</a:t>
                      </a:r>
                      <a:endParaRPr lang="pl-PL" sz="12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18462">
                <a:tc>
                  <a:txBody>
                    <a:bodyPr/>
                    <a:lstStyle/>
                    <a:p>
                      <a:pPr algn="just">
                        <a:lnSpc>
                          <a:spcPct val="100000"/>
                        </a:lnSpc>
                        <a:spcBef>
                          <a:spcPts val="600"/>
                        </a:spcBef>
                        <a:spcAft>
                          <a:spcPts val="600"/>
                        </a:spcAft>
                      </a:pPr>
                      <a:r>
                        <a:rPr lang="pl-PL" sz="1600" b="1" dirty="0" smtClean="0">
                          <a:solidFill>
                            <a:schemeClr val="bg1"/>
                          </a:solidFill>
                          <a:latin typeface="Times New Roman"/>
                          <a:ea typeface="Calibri"/>
                          <a:cs typeface="Times New Roman"/>
                        </a:rPr>
                        <a:t>P355LN2</a:t>
                      </a:r>
                      <a:endParaRPr lang="pl-PL" sz="16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0000"/>
                        </a:lnSpc>
                        <a:spcBef>
                          <a:spcPts val="600"/>
                        </a:spcBef>
                        <a:spcAft>
                          <a:spcPts val="600"/>
                        </a:spcAft>
                      </a:pPr>
                      <a:r>
                        <a:rPr lang="pl-PL" sz="1200" b="1" dirty="0">
                          <a:latin typeface="Times New Roman"/>
                          <a:ea typeface="Calibri"/>
                          <a:cs typeface="Times New Roman"/>
                        </a:rPr>
                        <a:t>0,170</a:t>
                      </a:r>
                      <a:endParaRPr lang="pl-PL" sz="12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pl-PL" sz="1200" b="1" dirty="0">
                          <a:latin typeface="Times New Roman"/>
                          <a:ea typeface="Calibri"/>
                          <a:cs typeface="Times New Roman"/>
                        </a:rPr>
                        <a:t>1,13</a:t>
                      </a:r>
                      <a:endParaRPr lang="pl-PL" sz="12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pl-PL" sz="1200" b="1" dirty="0">
                          <a:latin typeface="Times New Roman"/>
                          <a:ea typeface="Calibri"/>
                          <a:cs typeface="Times New Roman"/>
                        </a:rPr>
                        <a:t>0,345</a:t>
                      </a:r>
                      <a:endParaRPr lang="pl-PL" sz="12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pl-PL" sz="1200" b="1" dirty="0">
                          <a:latin typeface="Times New Roman"/>
                          <a:ea typeface="Calibri"/>
                          <a:cs typeface="Times New Roman"/>
                        </a:rPr>
                        <a:t>0,008</a:t>
                      </a:r>
                      <a:endParaRPr lang="pl-PL" sz="12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pl-PL" sz="1200" b="1" dirty="0">
                          <a:latin typeface="Times New Roman"/>
                          <a:ea typeface="Calibri"/>
                          <a:cs typeface="Times New Roman"/>
                        </a:rPr>
                        <a:t>0,001</a:t>
                      </a:r>
                      <a:endParaRPr lang="pl-PL" sz="12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pl-PL" sz="1200" b="1" dirty="0">
                          <a:latin typeface="Times New Roman"/>
                          <a:ea typeface="Calibri"/>
                          <a:cs typeface="Times New Roman"/>
                        </a:rPr>
                        <a:t>0,285</a:t>
                      </a:r>
                      <a:endParaRPr lang="pl-PL" sz="12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pl-PL" sz="1200" b="1" dirty="0">
                          <a:latin typeface="Times New Roman"/>
                          <a:ea typeface="Calibri"/>
                          <a:cs typeface="Times New Roman"/>
                        </a:rPr>
                        <a:t>0,150</a:t>
                      </a:r>
                      <a:endParaRPr lang="pl-PL" sz="12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pl-PL" sz="1200" b="1" dirty="0">
                          <a:latin typeface="Times New Roman"/>
                          <a:ea typeface="Calibri"/>
                          <a:cs typeface="Times New Roman"/>
                        </a:rPr>
                        <a:t>0,035</a:t>
                      </a:r>
                      <a:endParaRPr lang="pl-PL" sz="12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pl-PL" sz="1200" b="1" dirty="0">
                          <a:latin typeface="Times New Roman"/>
                          <a:ea typeface="Calibri"/>
                          <a:cs typeface="Times New Roman"/>
                        </a:rPr>
                        <a:t>0,045</a:t>
                      </a:r>
                      <a:endParaRPr lang="pl-PL" sz="12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pl-PL" sz="1200" b="1" dirty="0">
                          <a:latin typeface="Times New Roman"/>
                          <a:ea typeface="Calibri"/>
                          <a:cs typeface="Times New Roman"/>
                        </a:rPr>
                        <a:t>0,004</a:t>
                      </a:r>
                      <a:endParaRPr lang="pl-PL" sz="12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pl-PL" sz="1200" b="1" dirty="0">
                          <a:latin typeface="Times New Roman"/>
                          <a:ea typeface="Calibri"/>
                          <a:cs typeface="Times New Roman"/>
                        </a:rPr>
                        <a:t>0,019</a:t>
                      </a:r>
                      <a:endParaRPr lang="pl-PL" sz="12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22" name="Łącznik prosty 21"/>
          <p:cNvCxnSpPr/>
          <p:nvPr/>
        </p:nvCxnSpPr>
        <p:spPr>
          <a:xfrm>
            <a:off x="2051050" y="1700213"/>
            <a:ext cx="720725"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29" name="Łącznik prosty 28"/>
          <p:cNvCxnSpPr/>
          <p:nvPr/>
        </p:nvCxnSpPr>
        <p:spPr>
          <a:xfrm>
            <a:off x="2124075" y="4292600"/>
            <a:ext cx="411163" cy="0"/>
          </a:xfrm>
          <a:prstGeom prst="line">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 name="Tabela 1"/>
          <p:cNvGraphicFramePr>
            <a:graphicFrameLocks noGrp="1"/>
          </p:cNvGraphicFramePr>
          <p:nvPr/>
        </p:nvGraphicFramePr>
        <p:xfrm>
          <a:off x="2771775" y="1916113"/>
          <a:ext cx="6130924" cy="1393825"/>
        </p:xfrm>
        <a:graphic>
          <a:graphicData uri="http://schemas.openxmlformats.org/drawingml/2006/table">
            <a:tbl>
              <a:tblPr firstRow="1" bandRow="1">
                <a:tableStyleId>{5C22544A-7EE6-4342-B048-85BDC9FD1C3A}</a:tableStyleId>
              </a:tblPr>
              <a:tblGrid>
                <a:gridCol w="1976509"/>
                <a:gridCol w="2077208"/>
                <a:gridCol w="2077207"/>
              </a:tblGrid>
              <a:tr h="518605">
                <a:tc>
                  <a:txBody>
                    <a:bodyPr/>
                    <a:lstStyle/>
                    <a:p>
                      <a:pPr algn="ctr"/>
                      <a:r>
                        <a:rPr lang="pl-PL" sz="1400" dirty="0" err="1" smtClean="0">
                          <a:solidFill>
                            <a:schemeClr val="tx1"/>
                          </a:solidFill>
                        </a:rPr>
                        <a:t>Tensile</a:t>
                      </a:r>
                      <a:r>
                        <a:rPr lang="pl-PL" sz="1400" dirty="0" smtClean="0">
                          <a:solidFill>
                            <a:schemeClr val="tx1"/>
                          </a:solidFill>
                        </a:rPr>
                        <a:t> </a:t>
                      </a:r>
                      <a:r>
                        <a:rPr lang="pl-PL" sz="1400" dirty="0" err="1" smtClean="0">
                          <a:solidFill>
                            <a:schemeClr val="tx1"/>
                          </a:solidFill>
                        </a:rPr>
                        <a:t>strength</a:t>
                      </a:r>
                      <a:r>
                        <a:rPr lang="pl-PL" sz="1400" dirty="0" smtClean="0">
                          <a:solidFill>
                            <a:schemeClr val="tx1"/>
                          </a:solidFill>
                        </a:rPr>
                        <a:t> [</a:t>
                      </a:r>
                      <a:r>
                        <a:rPr lang="pl-PL" sz="1400" dirty="0" err="1" smtClean="0">
                          <a:solidFill>
                            <a:schemeClr val="tx1"/>
                          </a:solidFill>
                        </a:rPr>
                        <a:t>MPa</a:t>
                      </a:r>
                      <a:r>
                        <a:rPr lang="pl-PL" sz="1400" dirty="0" smtClean="0">
                          <a:solidFill>
                            <a:schemeClr val="tx1"/>
                          </a:solidFill>
                        </a:rPr>
                        <a:t>]</a:t>
                      </a:r>
                      <a:endParaRPr lang="pl-PL" sz="1400" dirty="0">
                        <a:solidFill>
                          <a:schemeClr val="tx1"/>
                        </a:solidFill>
                      </a:endParaRPr>
                    </a:p>
                  </a:txBody>
                  <a:tcPr marL="91439" marR="91439" marT="45759" marB="45759"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kern="1200" dirty="0" err="1" smtClean="0">
                          <a:solidFill>
                            <a:schemeClr val="dk1"/>
                          </a:solidFill>
                          <a:latin typeface="+mn-lt"/>
                          <a:ea typeface="+mn-ea"/>
                          <a:cs typeface="+mn-cs"/>
                        </a:rPr>
                        <a:t>Yield</a:t>
                      </a:r>
                      <a:r>
                        <a:rPr lang="pl-PL" sz="1400" kern="1200" dirty="0" smtClean="0">
                          <a:solidFill>
                            <a:schemeClr val="dk1"/>
                          </a:solidFill>
                          <a:latin typeface="+mn-lt"/>
                          <a:ea typeface="+mn-ea"/>
                          <a:cs typeface="+mn-cs"/>
                        </a:rPr>
                        <a:t> </a:t>
                      </a:r>
                      <a:r>
                        <a:rPr lang="pl-PL" sz="1400" kern="1200" dirty="0" err="1" smtClean="0">
                          <a:solidFill>
                            <a:schemeClr val="dk1"/>
                          </a:solidFill>
                          <a:latin typeface="+mn-lt"/>
                          <a:ea typeface="+mn-ea"/>
                          <a:cs typeface="+mn-cs"/>
                        </a:rPr>
                        <a:t>strength</a:t>
                      </a:r>
                      <a:endParaRPr lang="pl-PL" sz="1400"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400" kern="1200" dirty="0" smtClean="0">
                          <a:solidFill>
                            <a:schemeClr val="dk1"/>
                          </a:solidFill>
                          <a:latin typeface="+mn-lt"/>
                          <a:ea typeface="+mn-ea"/>
                          <a:cs typeface="+mn-cs"/>
                        </a:rPr>
                        <a:t>[</a:t>
                      </a:r>
                      <a:r>
                        <a:rPr lang="pl-PL" sz="1400" kern="1200" dirty="0" err="1" smtClean="0">
                          <a:solidFill>
                            <a:schemeClr val="dk1"/>
                          </a:solidFill>
                          <a:latin typeface="+mn-lt"/>
                          <a:ea typeface="+mn-ea"/>
                          <a:cs typeface="+mn-cs"/>
                        </a:rPr>
                        <a:t>MPa</a:t>
                      </a:r>
                      <a:r>
                        <a:rPr lang="pl-PL" sz="1400" kern="1200" dirty="0" smtClean="0">
                          <a:solidFill>
                            <a:schemeClr val="dk1"/>
                          </a:solidFill>
                          <a:latin typeface="+mn-lt"/>
                          <a:ea typeface="+mn-ea"/>
                          <a:cs typeface="+mn-cs"/>
                        </a:rPr>
                        <a:t>]</a:t>
                      </a:r>
                    </a:p>
                  </a:txBody>
                  <a:tcPr marL="91439" marR="91439" marT="45759" marB="45759"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kern="1200" dirty="0" err="1" smtClean="0">
                          <a:solidFill>
                            <a:schemeClr val="dk1"/>
                          </a:solidFill>
                          <a:latin typeface="+mn-lt"/>
                          <a:ea typeface="+mn-ea"/>
                          <a:cs typeface="+mn-cs"/>
                        </a:rPr>
                        <a:t>Elongation</a:t>
                      </a:r>
                      <a:endParaRPr lang="pl-PL" sz="1400"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400" kern="1200" dirty="0" smtClean="0">
                          <a:solidFill>
                            <a:schemeClr val="dk1"/>
                          </a:solidFill>
                          <a:latin typeface="+mn-lt"/>
                          <a:ea typeface="+mn-ea"/>
                          <a:cs typeface="+mn-cs"/>
                        </a:rPr>
                        <a:t>[%]</a:t>
                      </a:r>
                      <a:endParaRPr lang="pl-PL" sz="1400" kern="1200" dirty="0">
                        <a:solidFill>
                          <a:schemeClr val="dk1"/>
                        </a:solidFill>
                        <a:latin typeface="+mn-lt"/>
                        <a:ea typeface="+mn-ea"/>
                        <a:cs typeface="+mn-cs"/>
                      </a:endParaRPr>
                    </a:p>
                  </a:txBody>
                  <a:tcPr marL="91439" marR="91439" marT="45759" marB="45759" anchor="ctr">
                    <a:solidFill>
                      <a:schemeClr val="accent1">
                        <a:lumMod val="60000"/>
                        <a:lumOff val="40000"/>
                      </a:schemeClr>
                    </a:solidFill>
                  </a:tcPr>
                </a:tc>
              </a:tr>
              <a:tr h="419844">
                <a:tc>
                  <a:txBody>
                    <a:bodyPr/>
                    <a:lstStyle/>
                    <a:p>
                      <a:pPr algn="ctr"/>
                      <a:r>
                        <a:rPr lang="pl-PL" sz="1800" dirty="0" err="1" smtClean="0"/>
                        <a:t>R</a:t>
                      </a:r>
                      <a:r>
                        <a:rPr lang="pl-PL" sz="1800" baseline="-25000" dirty="0" err="1" smtClean="0"/>
                        <a:t>m</a:t>
                      </a:r>
                      <a:endParaRPr lang="pl-PL" sz="1800" dirty="0"/>
                    </a:p>
                  </a:txBody>
                  <a:tcPr marL="91439" marR="91439" marT="45759" marB="4575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t>R</a:t>
                      </a:r>
                      <a:r>
                        <a:rPr lang="pl-PL" sz="1800" baseline="-25000" dirty="0" smtClean="0"/>
                        <a:t>0,2</a:t>
                      </a:r>
                      <a:endParaRPr lang="pl-PL" sz="1800" dirty="0" smtClean="0"/>
                    </a:p>
                  </a:txBody>
                  <a:tcPr marL="91439" marR="91439" marT="45759" marB="45759" anchor="ctr"/>
                </a:tc>
                <a:tc>
                  <a:txBody>
                    <a:bodyPr/>
                    <a:lstStyle/>
                    <a:p>
                      <a:pPr algn="ctr"/>
                      <a:r>
                        <a:rPr lang="pl-PL" sz="1800" dirty="0" smtClean="0"/>
                        <a:t>A</a:t>
                      </a:r>
                      <a:endParaRPr lang="pl-PL" sz="1800" dirty="0"/>
                    </a:p>
                  </a:txBody>
                  <a:tcPr marL="91439" marR="91439" marT="45759" marB="45759" anchor="ctr"/>
                </a:tc>
              </a:tr>
              <a:tr h="455376">
                <a:tc>
                  <a:txBody>
                    <a:bodyPr/>
                    <a:lstStyle/>
                    <a:p>
                      <a:pPr algn="ctr"/>
                      <a:r>
                        <a:rPr lang="pl-PL" sz="1800" kern="1200" dirty="0" smtClean="0">
                          <a:solidFill>
                            <a:schemeClr val="dk1"/>
                          </a:solidFill>
                          <a:latin typeface="+mn-lt"/>
                          <a:ea typeface="+mn-ea"/>
                          <a:cs typeface="+mn-cs"/>
                        </a:rPr>
                        <a:t>280</a:t>
                      </a:r>
                      <a:endParaRPr lang="pl-PL" sz="1800" kern="1200" dirty="0">
                        <a:solidFill>
                          <a:schemeClr val="dk1"/>
                        </a:solidFill>
                        <a:latin typeface="+mn-lt"/>
                        <a:ea typeface="+mn-ea"/>
                        <a:cs typeface="+mn-cs"/>
                      </a:endParaRPr>
                    </a:p>
                  </a:txBody>
                  <a:tcPr marL="91439" marR="91439" marT="45759" marB="45759" anchor="ctr">
                    <a:solidFill>
                      <a:schemeClr val="accent5">
                        <a:lumMod val="20000"/>
                        <a:lumOff val="80000"/>
                      </a:schemeClr>
                    </a:solidFill>
                  </a:tcPr>
                </a:tc>
                <a:tc>
                  <a:txBody>
                    <a:bodyPr/>
                    <a:lstStyle/>
                    <a:p>
                      <a:pPr algn="ctr"/>
                      <a:r>
                        <a:rPr lang="pl-PL" sz="1800" dirty="0" smtClean="0"/>
                        <a:t>143</a:t>
                      </a:r>
                      <a:endParaRPr lang="pl-PL" sz="1800" dirty="0"/>
                    </a:p>
                  </a:txBody>
                  <a:tcPr marL="91439" marR="91439" marT="45759" marB="45759" anchor="ctr">
                    <a:solidFill>
                      <a:schemeClr val="accent5">
                        <a:lumMod val="20000"/>
                        <a:lumOff val="80000"/>
                      </a:schemeClr>
                    </a:solidFill>
                  </a:tcPr>
                </a:tc>
                <a:tc>
                  <a:txBody>
                    <a:bodyPr/>
                    <a:lstStyle/>
                    <a:p>
                      <a:pPr algn="ctr"/>
                      <a:r>
                        <a:rPr lang="pl-PL" sz="1800" dirty="0" smtClean="0"/>
                        <a:t>35</a:t>
                      </a:r>
                      <a:endParaRPr lang="pl-PL" sz="1800" dirty="0"/>
                    </a:p>
                  </a:txBody>
                  <a:tcPr marL="91439" marR="91439" marT="45759" marB="45759" anchor="ctr">
                    <a:solidFill>
                      <a:schemeClr val="accent5">
                        <a:lumMod val="20000"/>
                        <a:lumOff val="80000"/>
                      </a:schemeClr>
                    </a:solidFill>
                  </a:tcPr>
                </a:tc>
              </a:tr>
            </a:tbl>
          </a:graphicData>
        </a:graphic>
      </p:graphicFrame>
      <p:graphicFrame>
        <p:nvGraphicFramePr>
          <p:cNvPr id="12" name="Tabela 11"/>
          <p:cNvGraphicFramePr>
            <a:graphicFrameLocks noGrp="1"/>
          </p:cNvGraphicFramePr>
          <p:nvPr/>
        </p:nvGraphicFramePr>
        <p:xfrm>
          <a:off x="2700338" y="4652963"/>
          <a:ext cx="6130924" cy="1558924"/>
        </p:xfrm>
        <a:graphic>
          <a:graphicData uri="http://schemas.openxmlformats.org/drawingml/2006/table">
            <a:tbl>
              <a:tblPr firstRow="1" bandRow="1">
                <a:tableStyleId>{5C22544A-7EE6-4342-B048-85BDC9FD1C3A}</a:tableStyleId>
              </a:tblPr>
              <a:tblGrid>
                <a:gridCol w="1976509"/>
                <a:gridCol w="2077208"/>
                <a:gridCol w="2077207"/>
              </a:tblGrid>
              <a:tr h="648566">
                <a:tc>
                  <a:txBody>
                    <a:bodyPr/>
                    <a:lstStyle/>
                    <a:p>
                      <a:pPr algn="ctr"/>
                      <a:r>
                        <a:rPr lang="pl-PL" sz="1400" dirty="0" err="1" smtClean="0">
                          <a:solidFill>
                            <a:schemeClr val="bg1"/>
                          </a:solidFill>
                        </a:rPr>
                        <a:t>Tensile</a:t>
                      </a:r>
                      <a:r>
                        <a:rPr lang="pl-PL" sz="1400" dirty="0" smtClean="0">
                          <a:solidFill>
                            <a:schemeClr val="bg1"/>
                          </a:solidFill>
                        </a:rPr>
                        <a:t> </a:t>
                      </a:r>
                      <a:r>
                        <a:rPr lang="pl-PL" sz="1400" dirty="0" err="1" smtClean="0">
                          <a:solidFill>
                            <a:schemeClr val="bg1"/>
                          </a:solidFill>
                        </a:rPr>
                        <a:t>strength</a:t>
                      </a:r>
                      <a:r>
                        <a:rPr lang="pl-PL" sz="1400" dirty="0" smtClean="0">
                          <a:solidFill>
                            <a:schemeClr val="bg1"/>
                          </a:solidFill>
                        </a:rPr>
                        <a:t> [</a:t>
                      </a:r>
                      <a:r>
                        <a:rPr lang="pl-PL" sz="1400" dirty="0" err="1" smtClean="0">
                          <a:solidFill>
                            <a:schemeClr val="bg1"/>
                          </a:solidFill>
                        </a:rPr>
                        <a:t>MPa</a:t>
                      </a:r>
                      <a:endParaRPr lang="pl-PL" sz="1400" dirty="0">
                        <a:solidFill>
                          <a:schemeClr val="bg1"/>
                        </a:solidFill>
                      </a:endParaRPr>
                    </a:p>
                  </a:txBody>
                  <a:tcPr marL="91439" marR="91439" marT="45740" marB="45740" anchor="ctr">
                    <a:solidFill>
                      <a:srgbClr val="0099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kern="1200" dirty="0" err="1" smtClean="0">
                          <a:solidFill>
                            <a:schemeClr val="bg1"/>
                          </a:solidFill>
                          <a:latin typeface="+mn-lt"/>
                          <a:ea typeface="+mn-ea"/>
                          <a:cs typeface="+mn-cs"/>
                        </a:rPr>
                        <a:t>Yield</a:t>
                      </a:r>
                      <a:r>
                        <a:rPr lang="pl-PL" sz="1400" kern="1200" dirty="0" smtClean="0">
                          <a:solidFill>
                            <a:schemeClr val="bg1"/>
                          </a:solidFill>
                          <a:latin typeface="+mn-lt"/>
                          <a:ea typeface="+mn-ea"/>
                          <a:cs typeface="+mn-cs"/>
                        </a:rPr>
                        <a:t> </a:t>
                      </a:r>
                      <a:r>
                        <a:rPr lang="pl-PL" sz="1400" kern="1200" dirty="0" err="1" smtClean="0">
                          <a:solidFill>
                            <a:schemeClr val="bg1"/>
                          </a:solidFill>
                          <a:latin typeface="+mn-lt"/>
                          <a:ea typeface="+mn-ea"/>
                          <a:cs typeface="+mn-cs"/>
                        </a:rPr>
                        <a:t>strength</a:t>
                      </a:r>
                      <a:endParaRPr lang="pl-PL" sz="1400" kern="1200" dirty="0" smtClean="0">
                        <a:solidFill>
                          <a:schemeClr val="bg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400" kern="1200" dirty="0" smtClean="0">
                          <a:solidFill>
                            <a:schemeClr val="bg1"/>
                          </a:solidFill>
                          <a:latin typeface="+mn-lt"/>
                          <a:ea typeface="+mn-ea"/>
                          <a:cs typeface="+mn-cs"/>
                        </a:rPr>
                        <a:t>[</a:t>
                      </a:r>
                      <a:r>
                        <a:rPr lang="pl-PL" sz="1400" kern="1200" dirty="0" err="1" smtClean="0">
                          <a:solidFill>
                            <a:schemeClr val="bg1"/>
                          </a:solidFill>
                          <a:latin typeface="+mn-lt"/>
                          <a:ea typeface="+mn-ea"/>
                          <a:cs typeface="+mn-cs"/>
                        </a:rPr>
                        <a:t>MPa</a:t>
                      </a:r>
                      <a:r>
                        <a:rPr lang="pl-PL" sz="1400" kern="1200" dirty="0" smtClean="0">
                          <a:solidFill>
                            <a:schemeClr val="bg1"/>
                          </a:solidFill>
                          <a:latin typeface="+mn-lt"/>
                          <a:ea typeface="+mn-ea"/>
                          <a:cs typeface="+mn-cs"/>
                        </a:rPr>
                        <a:t>]</a:t>
                      </a:r>
                    </a:p>
                  </a:txBody>
                  <a:tcPr marL="91439" marR="91439" marT="45740" marB="45740" anchor="ctr">
                    <a:solidFill>
                      <a:srgbClr val="0099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kern="1200" dirty="0" err="1" smtClean="0">
                          <a:solidFill>
                            <a:schemeClr val="bg1"/>
                          </a:solidFill>
                          <a:latin typeface="+mn-lt"/>
                          <a:ea typeface="+mn-ea"/>
                          <a:cs typeface="+mn-cs"/>
                        </a:rPr>
                        <a:t>Elongation</a:t>
                      </a:r>
                      <a:endParaRPr lang="pl-PL" sz="1400" kern="1200" dirty="0" smtClean="0">
                        <a:solidFill>
                          <a:schemeClr val="bg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400" kern="1200" dirty="0" smtClean="0">
                          <a:solidFill>
                            <a:schemeClr val="bg1"/>
                          </a:solidFill>
                          <a:latin typeface="+mn-lt"/>
                          <a:ea typeface="+mn-ea"/>
                          <a:cs typeface="+mn-cs"/>
                        </a:rPr>
                        <a:t>[%]</a:t>
                      </a:r>
                      <a:endParaRPr lang="pl-PL" sz="1400" kern="1200" dirty="0">
                        <a:solidFill>
                          <a:schemeClr val="bg1"/>
                        </a:solidFill>
                        <a:latin typeface="+mn-lt"/>
                        <a:ea typeface="+mn-ea"/>
                        <a:cs typeface="+mn-cs"/>
                      </a:endParaRPr>
                    </a:p>
                  </a:txBody>
                  <a:tcPr marL="91439" marR="91439" marT="45740" marB="45740" anchor="ctr">
                    <a:solidFill>
                      <a:srgbClr val="0099FF"/>
                    </a:solidFill>
                  </a:tcPr>
                </a:tc>
              </a:tr>
              <a:tr h="455179">
                <a:tc>
                  <a:txBody>
                    <a:bodyPr/>
                    <a:lstStyle/>
                    <a:p>
                      <a:pPr algn="ctr"/>
                      <a:r>
                        <a:rPr lang="pl-PL" sz="1800" dirty="0" err="1" smtClean="0"/>
                        <a:t>R</a:t>
                      </a:r>
                      <a:r>
                        <a:rPr lang="pl-PL" sz="1800" baseline="-25000" dirty="0" err="1" smtClean="0"/>
                        <a:t>m</a:t>
                      </a:r>
                      <a:endParaRPr lang="pl-PL" sz="1800" dirty="0"/>
                    </a:p>
                  </a:txBody>
                  <a:tcPr marL="91439" marR="91439" marT="45789" marB="45789"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t>R</a:t>
                      </a:r>
                      <a:r>
                        <a:rPr lang="pl-PL" sz="1800" baseline="-25000" dirty="0" smtClean="0"/>
                        <a:t>0,2</a:t>
                      </a:r>
                      <a:endParaRPr lang="pl-PL" sz="1800" dirty="0" smtClean="0"/>
                    </a:p>
                  </a:txBody>
                  <a:tcPr marL="91439" marR="91439" marT="45789" marB="45789" anchor="ctr">
                    <a:solidFill>
                      <a:schemeClr val="accent5">
                        <a:lumMod val="20000"/>
                        <a:lumOff val="80000"/>
                      </a:schemeClr>
                    </a:solidFill>
                  </a:tcPr>
                </a:tc>
                <a:tc>
                  <a:txBody>
                    <a:bodyPr/>
                    <a:lstStyle/>
                    <a:p>
                      <a:pPr algn="ctr"/>
                      <a:r>
                        <a:rPr lang="pl-PL" sz="1800" dirty="0" smtClean="0"/>
                        <a:t>A</a:t>
                      </a:r>
                      <a:endParaRPr lang="pl-PL" sz="1800" dirty="0"/>
                    </a:p>
                  </a:txBody>
                  <a:tcPr marL="91439" marR="91439" marT="45789" marB="45789" anchor="ctr">
                    <a:solidFill>
                      <a:schemeClr val="accent5">
                        <a:lumMod val="20000"/>
                        <a:lumOff val="80000"/>
                      </a:schemeClr>
                    </a:solidFill>
                  </a:tcPr>
                </a:tc>
              </a:tr>
              <a:tr h="455179">
                <a:tc>
                  <a:txBody>
                    <a:bodyPr/>
                    <a:lstStyle/>
                    <a:p>
                      <a:pPr algn="ctr"/>
                      <a:r>
                        <a:rPr lang="pl-PL" sz="1800" kern="1200" dirty="0" smtClean="0">
                          <a:solidFill>
                            <a:schemeClr val="dk1"/>
                          </a:solidFill>
                          <a:latin typeface="+mn-lt"/>
                          <a:ea typeface="+mn-ea"/>
                          <a:cs typeface="+mn-cs"/>
                        </a:rPr>
                        <a:t>551</a:t>
                      </a:r>
                      <a:endParaRPr lang="pl-PL" sz="1800" kern="1200" dirty="0">
                        <a:solidFill>
                          <a:schemeClr val="dk1"/>
                        </a:solidFill>
                        <a:latin typeface="+mn-lt"/>
                        <a:ea typeface="+mn-ea"/>
                        <a:cs typeface="+mn-cs"/>
                      </a:endParaRPr>
                    </a:p>
                  </a:txBody>
                  <a:tcPr marL="91439" marR="91439" marT="45740" marB="45740" anchor="ctr">
                    <a:solidFill>
                      <a:schemeClr val="accent5">
                        <a:lumMod val="20000"/>
                        <a:lumOff val="80000"/>
                      </a:schemeClr>
                    </a:solidFill>
                  </a:tcPr>
                </a:tc>
                <a:tc>
                  <a:txBody>
                    <a:bodyPr/>
                    <a:lstStyle/>
                    <a:p>
                      <a:pPr algn="ctr"/>
                      <a:r>
                        <a:rPr lang="pl-PL" sz="1800" dirty="0" smtClean="0"/>
                        <a:t>402</a:t>
                      </a:r>
                      <a:endParaRPr lang="pl-PL" sz="1800" dirty="0"/>
                    </a:p>
                  </a:txBody>
                  <a:tcPr marL="91439" marR="91439" marT="45740" marB="45740" anchor="ctr">
                    <a:solidFill>
                      <a:schemeClr val="accent5">
                        <a:lumMod val="20000"/>
                        <a:lumOff val="80000"/>
                      </a:schemeClr>
                    </a:solidFill>
                  </a:tcPr>
                </a:tc>
                <a:tc>
                  <a:txBody>
                    <a:bodyPr/>
                    <a:lstStyle/>
                    <a:p>
                      <a:pPr algn="ctr"/>
                      <a:r>
                        <a:rPr lang="pl-PL" sz="1800" dirty="0" smtClean="0"/>
                        <a:t>26,7</a:t>
                      </a:r>
                      <a:endParaRPr lang="pl-PL" sz="1800" dirty="0"/>
                    </a:p>
                  </a:txBody>
                  <a:tcPr marL="91439" marR="91439" marT="45740" marB="45740" anchor="ctr">
                    <a:solidFill>
                      <a:schemeClr val="accent5">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700"/>
            <a:ext cx="9144000" cy="714375"/>
          </a:xfrm>
        </p:spPr>
        <p:txBody>
          <a:bodyPr anchor="ctr"/>
          <a:lstStyle/>
          <a:p>
            <a:pPr algn="ctr" eaLnBrk="1" hangingPunct="1"/>
            <a:r>
              <a:rPr lang="pl-PL" altLang="pl-PL" sz="3200" u="sng" smtClean="0">
                <a:solidFill>
                  <a:srgbClr val="7030A0"/>
                </a:solidFill>
                <a:latin typeface="Times New Roman" pitchFamily="18" charset="0"/>
              </a:rPr>
              <a:t>Research material</a:t>
            </a:r>
          </a:p>
        </p:txBody>
      </p:sp>
      <p:sp>
        <p:nvSpPr>
          <p:cNvPr id="9219" name="Symbol zastępczy numeru slajdu 13"/>
          <p:cNvSpPr>
            <a:spLocks noGrp="1"/>
          </p:cNvSpPr>
          <p:nvPr>
            <p:ph type="sldNum" sz="quarter" idx="12"/>
          </p:nvPr>
        </p:nvSpPr>
        <p:spPr>
          <a:noFill/>
        </p:spPr>
        <p:txBody>
          <a:bodyPr/>
          <a:lstStyle/>
          <a:p>
            <a:fld id="{ED53719F-9870-4906-ABA5-49F442C3BD81}" type="slidenum">
              <a:rPr lang="pl-PL" altLang="en-US" smtClean="0"/>
              <a:pPr/>
              <a:t>7</a:t>
            </a:fld>
            <a:endParaRPr lang="pl-PL" altLang="en-US" smtClean="0"/>
          </a:p>
        </p:txBody>
      </p:sp>
      <p:pic>
        <p:nvPicPr>
          <p:cNvPr id="9220" name="Picture 14" descr="F:\Platery\Zr_Stal\A1_A2_A3_A4\Zdjecia_EXPLOMET\Plyty po strzeleniu\DSC_0800.jpg"/>
          <p:cNvPicPr>
            <a:picLocks noChangeAspect="1" noChangeArrowheads="1"/>
          </p:cNvPicPr>
          <p:nvPr/>
        </p:nvPicPr>
        <p:blipFill>
          <a:blip r:embed="rId3" cstate="print"/>
          <a:srcRect/>
          <a:stretch>
            <a:fillRect/>
          </a:stretch>
        </p:blipFill>
        <p:spPr bwMode="auto">
          <a:xfrm>
            <a:off x="6227763" y="765175"/>
            <a:ext cx="2420937" cy="1619250"/>
          </a:xfrm>
          <a:prstGeom prst="rect">
            <a:avLst/>
          </a:prstGeom>
          <a:noFill/>
          <a:ln w="9525">
            <a:noFill/>
            <a:miter lim="800000"/>
            <a:headEnd/>
            <a:tailEnd/>
          </a:ln>
        </p:spPr>
      </p:pic>
      <p:pic>
        <p:nvPicPr>
          <p:cNvPr id="9221" name="Picture 15" descr="F:\Platery\Zr_Stal\Poligon Zr 24_08_2011\DSCF7253.JPG"/>
          <p:cNvPicPr>
            <a:picLocks noChangeAspect="1" noChangeArrowheads="1"/>
          </p:cNvPicPr>
          <p:nvPr/>
        </p:nvPicPr>
        <p:blipFill>
          <a:blip r:embed="rId4" cstate="print"/>
          <a:srcRect t="9721" b="-9721"/>
          <a:stretch>
            <a:fillRect/>
          </a:stretch>
        </p:blipFill>
        <p:spPr bwMode="auto">
          <a:xfrm>
            <a:off x="3348038" y="765175"/>
            <a:ext cx="2411412" cy="1809750"/>
          </a:xfrm>
          <a:prstGeom prst="rect">
            <a:avLst/>
          </a:prstGeom>
          <a:noFill/>
          <a:ln w="9525">
            <a:noFill/>
            <a:miter lim="800000"/>
            <a:headEnd/>
            <a:tailEnd/>
          </a:ln>
        </p:spPr>
      </p:pic>
      <p:pic>
        <p:nvPicPr>
          <p:cNvPr id="9222" name="Picture 1"/>
          <p:cNvPicPr>
            <a:picLocks noChangeAspect="1" noChangeArrowheads="1"/>
          </p:cNvPicPr>
          <p:nvPr/>
        </p:nvPicPr>
        <p:blipFill>
          <a:blip r:embed="rId5" cstate="print"/>
          <a:srcRect/>
          <a:stretch>
            <a:fillRect/>
          </a:stretch>
        </p:blipFill>
        <p:spPr bwMode="auto">
          <a:xfrm>
            <a:off x="611188" y="765175"/>
            <a:ext cx="2160587" cy="1619250"/>
          </a:xfrm>
          <a:prstGeom prst="rect">
            <a:avLst/>
          </a:prstGeom>
          <a:noFill/>
          <a:ln w="9525">
            <a:noFill/>
            <a:miter lim="800000"/>
            <a:headEnd/>
            <a:tailEnd/>
          </a:ln>
        </p:spPr>
      </p:pic>
      <p:graphicFrame>
        <p:nvGraphicFramePr>
          <p:cNvPr id="18" name="Tabela 17"/>
          <p:cNvGraphicFramePr>
            <a:graphicFrameLocks noGrp="1"/>
          </p:cNvGraphicFramePr>
          <p:nvPr/>
        </p:nvGraphicFramePr>
        <p:xfrm>
          <a:off x="468313" y="2533650"/>
          <a:ext cx="7991475" cy="1909457"/>
        </p:xfrm>
        <a:graphic>
          <a:graphicData uri="http://schemas.openxmlformats.org/drawingml/2006/table">
            <a:tbl>
              <a:tblPr/>
              <a:tblGrid>
                <a:gridCol w="3240191"/>
                <a:gridCol w="1619756"/>
                <a:gridCol w="1619756"/>
                <a:gridCol w="1511772"/>
              </a:tblGrid>
              <a:tr h="648010">
                <a:tc>
                  <a:txBody>
                    <a:bodyPr/>
                    <a:lstStyle/>
                    <a:p>
                      <a:pPr algn="just">
                        <a:lnSpc>
                          <a:spcPct val="115000"/>
                        </a:lnSpc>
                        <a:spcAft>
                          <a:spcPts val="0"/>
                        </a:spcAft>
                      </a:pPr>
                      <a:endParaRPr lang="pl-PL" sz="1800" dirty="0">
                        <a:latin typeface="Times New Roman"/>
                        <a:ea typeface="Calibri"/>
                        <a:cs typeface="Times New Roman"/>
                      </a:endParaRPr>
                    </a:p>
                  </a:txBody>
                  <a:tcPr marL="68547" marR="68547"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15000"/>
                        </a:lnSpc>
                        <a:spcAft>
                          <a:spcPts val="0"/>
                        </a:spcAft>
                      </a:pPr>
                      <a:r>
                        <a:rPr lang="pl-PL" sz="1800" b="1" dirty="0" smtClean="0">
                          <a:solidFill>
                            <a:schemeClr val="bg1"/>
                          </a:solidFill>
                          <a:latin typeface="Times New Roman"/>
                          <a:ea typeface="Calibri"/>
                          <a:cs typeface="Times New Roman"/>
                        </a:rPr>
                        <a:t>Zr </a:t>
                      </a:r>
                      <a:r>
                        <a:rPr lang="pl-PL" sz="1800" b="1" dirty="0">
                          <a:solidFill>
                            <a:schemeClr val="bg1"/>
                          </a:solidFill>
                          <a:latin typeface="Times New Roman"/>
                          <a:ea typeface="Calibri"/>
                          <a:cs typeface="Times New Roman"/>
                        </a:rPr>
                        <a:t>700 + </a:t>
                      </a:r>
                      <a:r>
                        <a:rPr lang="pl-PL" sz="1800" b="1" dirty="0" smtClean="0">
                          <a:solidFill>
                            <a:schemeClr val="bg1"/>
                          </a:solidFill>
                          <a:latin typeface="Times New Roman"/>
                          <a:ea typeface="Calibri"/>
                          <a:cs typeface="Times New Roman"/>
                        </a:rPr>
                        <a:t> P355NL2</a:t>
                      </a:r>
                      <a:endParaRPr lang="pl-PL" sz="1800" b="1" dirty="0">
                        <a:solidFill>
                          <a:schemeClr val="bg1"/>
                        </a:solidFill>
                        <a:latin typeface="Calibri"/>
                        <a:ea typeface="Calibri"/>
                        <a:cs typeface="Times New Roman"/>
                      </a:endParaRPr>
                    </a:p>
                    <a:p>
                      <a:pPr algn="ctr">
                        <a:lnSpc>
                          <a:spcPct val="115000"/>
                        </a:lnSpc>
                        <a:spcAft>
                          <a:spcPts val="0"/>
                        </a:spcAft>
                      </a:pPr>
                      <a:r>
                        <a:rPr lang="pl-PL" sz="1200" b="1" dirty="0">
                          <a:solidFill>
                            <a:schemeClr val="bg1"/>
                          </a:solidFill>
                          <a:latin typeface="Times New Roman"/>
                          <a:ea typeface="Calibri"/>
                          <a:cs typeface="Times New Roman"/>
                        </a:rPr>
                        <a:t>(3,175 mm)+ (20 mm)</a:t>
                      </a:r>
                      <a:endParaRPr lang="pl-PL" sz="1200" b="1" dirty="0">
                        <a:solidFill>
                          <a:schemeClr val="bg1"/>
                        </a:solidFill>
                        <a:latin typeface="Calibri"/>
                        <a:ea typeface="Calibri"/>
                        <a:cs typeface="Times New Roman"/>
                      </a:endParaRPr>
                    </a:p>
                  </a:txBody>
                  <a:tcPr marL="68547" marR="68547"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hMerge="1">
                  <a:txBody>
                    <a:bodyPr/>
                    <a:lstStyle/>
                    <a:p>
                      <a:endParaRPr lang="pl-PL"/>
                    </a:p>
                  </a:txBody>
                  <a:tcPr/>
                </a:tc>
                <a:tc hMerge="1">
                  <a:txBody>
                    <a:bodyPr/>
                    <a:lstStyle/>
                    <a:p>
                      <a:endParaRPr lang="pl-PL"/>
                    </a:p>
                  </a:txBody>
                  <a:tcPr/>
                </a:tc>
              </a:tr>
              <a:tr h="630511">
                <a:tc>
                  <a:txBody>
                    <a:bodyPr/>
                    <a:lstStyle/>
                    <a:p>
                      <a:pPr algn="ctr">
                        <a:lnSpc>
                          <a:spcPct val="115000"/>
                        </a:lnSpc>
                        <a:spcAft>
                          <a:spcPts val="0"/>
                        </a:spcAft>
                      </a:pPr>
                      <a:r>
                        <a:rPr lang="pl-PL" sz="1800" b="1" dirty="0" err="1" smtClean="0">
                          <a:latin typeface="Times New Roman"/>
                          <a:ea typeface="Calibri"/>
                          <a:cs typeface="Times New Roman"/>
                        </a:rPr>
                        <a:t>Deotantion</a:t>
                      </a:r>
                      <a:r>
                        <a:rPr lang="pl-PL" sz="1800" b="1" dirty="0" smtClean="0">
                          <a:latin typeface="Times New Roman"/>
                          <a:ea typeface="Calibri"/>
                          <a:cs typeface="Times New Roman"/>
                        </a:rPr>
                        <a:t> </a:t>
                      </a:r>
                      <a:r>
                        <a:rPr lang="pl-PL" sz="1800" b="1" dirty="0" err="1" smtClean="0">
                          <a:latin typeface="Times New Roman"/>
                          <a:ea typeface="Calibri"/>
                          <a:cs typeface="Times New Roman"/>
                        </a:rPr>
                        <a:t>velocity</a:t>
                      </a:r>
                      <a:r>
                        <a:rPr lang="pl-PL" sz="1800" b="1" dirty="0" smtClean="0">
                          <a:latin typeface="Times New Roman"/>
                          <a:ea typeface="Calibri"/>
                          <a:cs typeface="Times New Roman"/>
                        </a:rPr>
                        <a:t> </a:t>
                      </a:r>
                      <a:r>
                        <a:rPr lang="pl-PL" sz="1800" b="1" i="1" dirty="0" smtClean="0">
                          <a:latin typeface="Times New Roman"/>
                          <a:ea typeface="Calibri"/>
                          <a:cs typeface="Times New Roman"/>
                        </a:rPr>
                        <a:t>V</a:t>
                      </a:r>
                      <a:r>
                        <a:rPr lang="pl-PL" sz="1800" b="1" i="1" baseline="-25000" dirty="0" smtClean="0">
                          <a:latin typeface="Times New Roman"/>
                          <a:ea typeface="Calibri"/>
                          <a:cs typeface="Times New Roman"/>
                        </a:rPr>
                        <a:t>D</a:t>
                      </a:r>
                      <a:r>
                        <a:rPr lang="pl-PL" sz="1800" b="1" i="1" dirty="0" smtClean="0">
                          <a:latin typeface="Times New Roman"/>
                          <a:ea typeface="Calibri"/>
                          <a:cs typeface="Times New Roman"/>
                        </a:rPr>
                        <a:t>  </a:t>
                      </a:r>
                      <a:r>
                        <a:rPr lang="pl-PL" sz="1800" b="1" dirty="0">
                          <a:latin typeface="Times New Roman"/>
                          <a:ea typeface="Calibri"/>
                          <a:cs typeface="Times New Roman"/>
                        </a:rPr>
                        <a:t>[m/s]</a:t>
                      </a:r>
                      <a:endParaRPr lang="pl-PL" sz="1800" dirty="0">
                        <a:latin typeface="Calibri"/>
                        <a:ea typeface="Calibri"/>
                        <a:cs typeface="Times New Roman"/>
                      </a:endParaRPr>
                    </a:p>
                  </a:txBody>
                  <a:tcPr marL="68547" marR="68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800" b="1" dirty="0" smtClean="0">
                          <a:latin typeface="Times New Roman"/>
                          <a:ea typeface="Calibri"/>
                          <a:cs typeface="Times New Roman"/>
                        </a:rPr>
                        <a:t>V</a:t>
                      </a:r>
                      <a:r>
                        <a:rPr lang="pl-PL" sz="1800" b="1" baseline="-25000" dirty="0" smtClean="0">
                          <a:latin typeface="Times New Roman"/>
                          <a:ea typeface="Calibri"/>
                          <a:cs typeface="Times New Roman"/>
                        </a:rPr>
                        <a:t>D</a:t>
                      </a:r>
                      <a:endParaRPr lang="pl-PL" sz="1800" baseline="-25000" dirty="0">
                        <a:latin typeface="Calibri"/>
                        <a:ea typeface="Calibri"/>
                        <a:cs typeface="Times New Roman"/>
                      </a:endParaRPr>
                    </a:p>
                  </a:txBody>
                  <a:tcPr marL="68547" marR="68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800" b="1" dirty="0" smtClean="0">
                          <a:latin typeface="Times New Roman"/>
                          <a:ea typeface="Calibri"/>
                          <a:cs typeface="Times New Roman"/>
                        </a:rPr>
                        <a:t>1,3 V</a:t>
                      </a:r>
                      <a:r>
                        <a:rPr lang="pl-PL" sz="1800" b="1" baseline="-25000" dirty="0" smtClean="0">
                          <a:latin typeface="Times New Roman"/>
                          <a:ea typeface="Calibri"/>
                          <a:cs typeface="Times New Roman"/>
                        </a:rPr>
                        <a:t>D</a:t>
                      </a:r>
                      <a:endParaRPr lang="pl-PL" sz="1800" baseline="-25000" dirty="0" smtClean="0">
                        <a:latin typeface="Calibri"/>
                        <a:ea typeface="Calibri"/>
                        <a:cs typeface="Times New Roman"/>
                      </a:endParaRPr>
                    </a:p>
                  </a:txBody>
                  <a:tcPr marL="68547" marR="68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800" b="1" dirty="0" smtClean="0">
                          <a:latin typeface="Times New Roman"/>
                          <a:ea typeface="Calibri"/>
                          <a:cs typeface="Times New Roman"/>
                        </a:rPr>
                        <a:t>1,6 V</a:t>
                      </a:r>
                      <a:r>
                        <a:rPr lang="pl-PL" sz="1800" b="1" baseline="-25000" dirty="0" smtClean="0">
                          <a:latin typeface="Times New Roman"/>
                          <a:ea typeface="Calibri"/>
                          <a:cs typeface="Times New Roman"/>
                        </a:rPr>
                        <a:t>D</a:t>
                      </a:r>
                      <a:endParaRPr lang="pl-PL" sz="1800" baseline="-25000" dirty="0" smtClean="0">
                        <a:latin typeface="Calibri"/>
                        <a:ea typeface="Calibri"/>
                        <a:cs typeface="Times New Roman"/>
                      </a:endParaRPr>
                    </a:p>
                  </a:txBody>
                  <a:tcPr marL="68547" marR="68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r>
              <a:tr h="315329">
                <a:tc>
                  <a:txBody>
                    <a:bodyPr/>
                    <a:lstStyle/>
                    <a:p>
                      <a:pPr algn="ctr">
                        <a:lnSpc>
                          <a:spcPct val="115000"/>
                        </a:lnSpc>
                        <a:spcAft>
                          <a:spcPts val="0"/>
                        </a:spcAft>
                      </a:pPr>
                      <a:r>
                        <a:rPr lang="pl-PL" sz="1800" b="1" dirty="0" err="1" smtClean="0">
                          <a:latin typeface="Times New Roman"/>
                          <a:ea typeface="Calibri"/>
                          <a:cs typeface="Times New Roman"/>
                        </a:rPr>
                        <a:t>Deotantion</a:t>
                      </a:r>
                      <a:r>
                        <a:rPr lang="pl-PL" sz="1800" b="1" dirty="0" smtClean="0">
                          <a:latin typeface="Times New Roman"/>
                          <a:ea typeface="Calibri"/>
                          <a:cs typeface="Times New Roman"/>
                        </a:rPr>
                        <a:t> </a:t>
                      </a:r>
                      <a:r>
                        <a:rPr lang="pl-PL" sz="1800" b="1" dirty="0" err="1" smtClean="0">
                          <a:latin typeface="Times New Roman"/>
                          <a:ea typeface="Calibri"/>
                          <a:cs typeface="Times New Roman"/>
                        </a:rPr>
                        <a:t>velocity</a:t>
                      </a:r>
                      <a:r>
                        <a:rPr lang="pl-PL" sz="1800" b="1" dirty="0" smtClean="0">
                          <a:latin typeface="Times New Roman"/>
                          <a:ea typeface="Calibri"/>
                          <a:cs typeface="Times New Roman"/>
                        </a:rPr>
                        <a:t> </a:t>
                      </a:r>
                      <a:r>
                        <a:rPr lang="pl-PL" sz="1800" b="1" i="1" dirty="0" smtClean="0">
                          <a:latin typeface="Times New Roman"/>
                          <a:ea typeface="Calibri"/>
                          <a:cs typeface="Times New Roman"/>
                        </a:rPr>
                        <a:t>V</a:t>
                      </a:r>
                      <a:r>
                        <a:rPr lang="pl-PL" sz="1800" b="1" i="1" baseline="-25000" dirty="0" smtClean="0">
                          <a:latin typeface="Times New Roman"/>
                          <a:ea typeface="Calibri"/>
                          <a:cs typeface="Times New Roman"/>
                        </a:rPr>
                        <a:t>D</a:t>
                      </a:r>
                      <a:r>
                        <a:rPr lang="pl-PL" sz="1800" b="1" i="1" dirty="0" smtClean="0">
                          <a:latin typeface="Times New Roman"/>
                          <a:ea typeface="Calibri"/>
                          <a:cs typeface="Times New Roman"/>
                        </a:rPr>
                        <a:t>  </a:t>
                      </a:r>
                      <a:r>
                        <a:rPr lang="pl-PL" sz="1800" b="1" dirty="0">
                          <a:latin typeface="Times New Roman"/>
                          <a:ea typeface="Calibri"/>
                          <a:cs typeface="Times New Roman"/>
                        </a:rPr>
                        <a:t>[m/s]</a:t>
                      </a:r>
                      <a:endParaRPr lang="pl-PL" sz="1800" dirty="0">
                        <a:latin typeface="Calibri"/>
                        <a:ea typeface="Calibri"/>
                        <a:cs typeface="Times New Roman"/>
                      </a:endParaRPr>
                    </a:p>
                  </a:txBody>
                  <a:tcPr marL="68554" marR="6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800" b="1" i="0" dirty="0" smtClean="0">
                          <a:latin typeface="Times New Roman"/>
                          <a:ea typeface="Calibri"/>
                          <a:cs typeface="Times New Roman"/>
                        </a:rPr>
                        <a:t>2200</a:t>
                      </a:r>
                      <a:endParaRPr lang="pl-PL" sz="1800" b="1" i="0" dirty="0">
                        <a:latin typeface="Calibri"/>
                        <a:ea typeface="Calibri"/>
                        <a:cs typeface="Times New Roman"/>
                      </a:endParaRPr>
                    </a:p>
                  </a:txBody>
                  <a:tcPr marL="68554" marR="68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800" b="1" i="0" dirty="0" smtClean="0">
                          <a:latin typeface="Times New Roman"/>
                          <a:ea typeface="Calibri"/>
                          <a:cs typeface="Times New Roman"/>
                        </a:rPr>
                        <a:t>2800</a:t>
                      </a:r>
                      <a:endParaRPr lang="pl-PL" sz="1800" b="1" i="0" dirty="0">
                        <a:latin typeface="Calibri"/>
                        <a:ea typeface="Calibri"/>
                        <a:cs typeface="Times New Roman"/>
                      </a:endParaRPr>
                    </a:p>
                  </a:txBody>
                  <a:tcPr marL="68554" marR="68554" marT="0" marB="0" anchor="ctr">
                    <a:lnL w="12700" cap="flat" cmpd="sng" algn="ctr">
                      <a:solidFill>
                        <a:srgbClr val="000000"/>
                      </a:solidFill>
                      <a:prstDash val="solid"/>
                      <a:round/>
                      <a:headEnd type="none" w="med" len="med"/>
                      <a:tailEnd type="none" w="med" len="med"/>
                    </a:lnL>
                  </a:tcPr>
                </a:tc>
                <a:tc>
                  <a:txBody>
                    <a:bodyPr/>
                    <a:lstStyle/>
                    <a:p>
                      <a:pPr algn="ctr">
                        <a:lnSpc>
                          <a:spcPct val="115000"/>
                        </a:lnSpc>
                        <a:spcAft>
                          <a:spcPts val="0"/>
                        </a:spcAft>
                      </a:pPr>
                      <a:r>
                        <a:rPr lang="pl-PL" sz="1800" b="1" i="0" dirty="0" smtClean="0">
                          <a:latin typeface="Times New Roman"/>
                          <a:ea typeface="Calibri"/>
                          <a:cs typeface="Times New Roman"/>
                        </a:rPr>
                        <a:t>3500</a:t>
                      </a:r>
                      <a:endParaRPr lang="pl-PL" sz="1800" b="1" i="0" dirty="0">
                        <a:latin typeface="Calibri"/>
                        <a:ea typeface="Calibri"/>
                        <a:cs typeface="Times New Roman"/>
                      </a:endParaRPr>
                    </a:p>
                  </a:txBody>
                  <a:tcPr marL="68554" marR="68554" marT="0" marB="0" anchor="ctr"/>
                </a:tc>
              </a:tr>
              <a:tr h="315329">
                <a:tc>
                  <a:txBody>
                    <a:bodyPr/>
                    <a:lstStyle/>
                    <a:p>
                      <a:pPr algn="ctr">
                        <a:lnSpc>
                          <a:spcPct val="115000"/>
                        </a:lnSpc>
                        <a:spcAft>
                          <a:spcPts val="0"/>
                        </a:spcAft>
                      </a:pPr>
                      <a:r>
                        <a:rPr lang="pl-PL" sz="1800" b="1" dirty="0" err="1" smtClean="0">
                          <a:latin typeface="Times New Roman"/>
                          <a:ea typeface="Calibri"/>
                          <a:cs typeface="Times New Roman"/>
                        </a:rPr>
                        <a:t>Distance</a:t>
                      </a:r>
                      <a:r>
                        <a:rPr lang="pl-PL" sz="1800" b="1" dirty="0" smtClean="0">
                          <a:latin typeface="Times New Roman"/>
                          <a:ea typeface="Calibri"/>
                          <a:cs typeface="Times New Roman"/>
                        </a:rPr>
                        <a:t> </a:t>
                      </a:r>
                      <a:r>
                        <a:rPr lang="pl-PL" sz="1800" b="1" dirty="0" err="1" smtClean="0">
                          <a:latin typeface="Times New Roman"/>
                          <a:ea typeface="Calibri"/>
                          <a:cs typeface="Times New Roman"/>
                        </a:rPr>
                        <a:t>between</a:t>
                      </a:r>
                      <a:r>
                        <a:rPr lang="pl-PL" sz="1800" b="1" dirty="0" smtClean="0">
                          <a:latin typeface="Times New Roman"/>
                          <a:ea typeface="Calibri"/>
                          <a:cs typeface="Times New Roman"/>
                        </a:rPr>
                        <a:t> </a:t>
                      </a:r>
                      <a:r>
                        <a:rPr lang="pl-PL" sz="1800" b="1" dirty="0" err="1" smtClean="0">
                          <a:latin typeface="Times New Roman"/>
                          <a:ea typeface="Calibri"/>
                          <a:cs typeface="Times New Roman"/>
                        </a:rPr>
                        <a:t>plates</a:t>
                      </a:r>
                      <a:r>
                        <a:rPr lang="pl-PL" sz="1800" b="1" dirty="0" smtClean="0">
                          <a:latin typeface="Times New Roman"/>
                          <a:ea typeface="Calibri"/>
                          <a:cs typeface="Times New Roman"/>
                        </a:rPr>
                        <a:t> </a:t>
                      </a:r>
                      <a:r>
                        <a:rPr lang="pl-PL" sz="1800" b="1" i="1" dirty="0" smtClean="0">
                          <a:latin typeface="Times New Roman"/>
                          <a:ea typeface="Calibri"/>
                          <a:cs typeface="Times New Roman"/>
                        </a:rPr>
                        <a:t>h</a:t>
                      </a:r>
                      <a:r>
                        <a:rPr lang="pl-PL" sz="1800" b="1" dirty="0" smtClean="0">
                          <a:latin typeface="Times New Roman"/>
                          <a:ea typeface="Calibri"/>
                          <a:cs typeface="Times New Roman"/>
                        </a:rPr>
                        <a:t> </a:t>
                      </a:r>
                      <a:r>
                        <a:rPr lang="pl-PL" sz="1800" b="1" dirty="0">
                          <a:latin typeface="Times New Roman"/>
                          <a:ea typeface="Calibri"/>
                          <a:cs typeface="Times New Roman"/>
                        </a:rPr>
                        <a:t>[mm]</a:t>
                      </a:r>
                      <a:endParaRPr lang="pl-PL" sz="1800" dirty="0">
                        <a:latin typeface="Calibri"/>
                        <a:ea typeface="Calibri"/>
                        <a:cs typeface="Times New Roman"/>
                      </a:endParaRPr>
                    </a:p>
                  </a:txBody>
                  <a:tcPr marL="68547" marR="68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15000"/>
                        </a:lnSpc>
                        <a:spcAft>
                          <a:spcPts val="0"/>
                        </a:spcAft>
                      </a:pPr>
                      <a:r>
                        <a:rPr lang="pl-PL" sz="1800" b="1" i="0" dirty="0" err="1" smtClean="0">
                          <a:latin typeface="Times New Roman"/>
                          <a:ea typeface="Calibri"/>
                          <a:cs typeface="Times New Roman"/>
                        </a:rPr>
                        <a:t>const</a:t>
                      </a:r>
                      <a:endParaRPr lang="pl-PL" sz="1800" b="1" i="0" dirty="0">
                        <a:latin typeface="Calibri"/>
                        <a:ea typeface="Calibri"/>
                        <a:cs typeface="Times New Roman"/>
                      </a:endParaRPr>
                    </a:p>
                  </a:txBody>
                  <a:tcPr marL="68547" marR="68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pl-PL" sz="1800" b="1" i="0" dirty="0">
                        <a:latin typeface="Calibri"/>
                        <a:ea typeface="Calibri"/>
                        <a:cs typeface="Times New Roman"/>
                      </a:endParaRPr>
                    </a:p>
                  </a:txBody>
                  <a:tcPr marL="68547" marR="68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pl-PL" sz="1800" b="1" i="0" dirty="0">
                        <a:latin typeface="Calibri"/>
                        <a:ea typeface="Calibri"/>
                        <a:cs typeface="Times New Roman"/>
                      </a:endParaRPr>
                    </a:p>
                  </a:txBody>
                  <a:tcPr marL="68547" marR="68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253" name="Obraz 2"/>
          <p:cNvPicPr>
            <a:picLocks noChangeAspect="1"/>
          </p:cNvPicPr>
          <p:nvPr/>
        </p:nvPicPr>
        <p:blipFill>
          <a:blip r:embed="rId6" cstate="print"/>
          <a:srcRect/>
          <a:stretch>
            <a:fillRect/>
          </a:stretch>
        </p:blipFill>
        <p:spPr bwMode="auto">
          <a:xfrm>
            <a:off x="574675" y="4749800"/>
            <a:ext cx="2232025" cy="1933575"/>
          </a:xfrm>
          <a:prstGeom prst="rect">
            <a:avLst/>
          </a:prstGeom>
          <a:noFill/>
          <a:ln w="9525">
            <a:noFill/>
            <a:miter lim="800000"/>
            <a:headEnd/>
            <a:tailEnd/>
          </a:ln>
        </p:spPr>
      </p:pic>
      <p:pic>
        <p:nvPicPr>
          <p:cNvPr id="9254" name="Obraz 3"/>
          <p:cNvPicPr>
            <a:picLocks noChangeAspect="1"/>
          </p:cNvPicPr>
          <p:nvPr/>
        </p:nvPicPr>
        <p:blipFill>
          <a:blip r:embed="rId7" cstate="print"/>
          <a:srcRect/>
          <a:stretch>
            <a:fillRect/>
          </a:stretch>
        </p:blipFill>
        <p:spPr bwMode="auto">
          <a:xfrm>
            <a:off x="3560763" y="4708525"/>
            <a:ext cx="2232025" cy="1927225"/>
          </a:xfrm>
          <a:prstGeom prst="rect">
            <a:avLst/>
          </a:prstGeom>
          <a:noFill/>
          <a:ln w="9525">
            <a:noFill/>
            <a:miter lim="800000"/>
            <a:headEnd/>
            <a:tailEnd/>
          </a:ln>
        </p:spPr>
      </p:pic>
      <p:pic>
        <p:nvPicPr>
          <p:cNvPr id="9255" name="Obraz 4"/>
          <p:cNvPicPr>
            <a:picLocks noChangeAspect="1"/>
          </p:cNvPicPr>
          <p:nvPr/>
        </p:nvPicPr>
        <p:blipFill>
          <a:blip r:embed="rId8" cstate="print"/>
          <a:srcRect/>
          <a:stretch>
            <a:fillRect/>
          </a:stretch>
        </p:blipFill>
        <p:spPr bwMode="auto">
          <a:xfrm>
            <a:off x="6321425" y="4729163"/>
            <a:ext cx="2232025" cy="1928812"/>
          </a:xfrm>
          <a:prstGeom prst="rect">
            <a:avLst/>
          </a:prstGeom>
          <a:noFill/>
          <a:ln w="9525">
            <a:noFill/>
            <a:miter lim="800000"/>
            <a:headEnd/>
            <a:tailEnd/>
          </a:ln>
        </p:spPr>
      </p:pic>
      <p:sp>
        <p:nvSpPr>
          <p:cNvPr id="9256" name="Pole tekstowe 2"/>
          <p:cNvSpPr txBox="1">
            <a:spLocks noChangeArrowheads="1"/>
          </p:cNvSpPr>
          <p:nvPr/>
        </p:nvSpPr>
        <p:spPr bwMode="auto">
          <a:xfrm>
            <a:off x="620713" y="6359525"/>
            <a:ext cx="500062" cy="276225"/>
          </a:xfrm>
          <a:prstGeom prst="rect">
            <a:avLst/>
          </a:prstGeom>
          <a:solidFill>
            <a:srgbClr val="FFFFFF"/>
          </a:solidFill>
          <a:ln w="9525">
            <a:noFill/>
            <a:miter lim="800000"/>
            <a:headEnd/>
            <a:tailEnd/>
          </a:ln>
        </p:spPr>
        <p:txBody>
          <a:bodyPr lIns="0" tIns="0" rIns="0" bIns="0"/>
          <a:lstStyle/>
          <a:p>
            <a:pPr>
              <a:lnSpc>
                <a:spcPct val="115000"/>
              </a:lnSpc>
              <a:spcAft>
                <a:spcPts val="1000"/>
              </a:spcAft>
            </a:pPr>
            <a:r>
              <a:rPr lang="pl-PL" altLang="pl-PL" sz="1400">
                <a:latin typeface="Arial Black" pitchFamily="34" charset="0"/>
                <a:ea typeface="Calibri" pitchFamily="34" charset="0"/>
                <a:cs typeface="Times New Roman" pitchFamily="18" charset="0"/>
              </a:rPr>
              <a:t>steel</a:t>
            </a:r>
            <a:endParaRPr lang="pl-PL" altLang="pl-PL" sz="1100">
              <a:latin typeface="Calibri" pitchFamily="34" charset="0"/>
              <a:ea typeface="Calibri" pitchFamily="34" charset="0"/>
              <a:cs typeface="Times New Roman" pitchFamily="18" charset="0"/>
            </a:endParaRPr>
          </a:p>
        </p:txBody>
      </p:sp>
      <p:sp>
        <p:nvSpPr>
          <p:cNvPr id="9257" name="Pole tekstowe 2"/>
          <p:cNvSpPr txBox="1">
            <a:spLocks noChangeArrowheads="1"/>
          </p:cNvSpPr>
          <p:nvPr/>
        </p:nvSpPr>
        <p:spPr bwMode="auto">
          <a:xfrm>
            <a:off x="3579813" y="6359525"/>
            <a:ext cx="500062" cy="276225"/>
          </a:xfrm>
          <a:prstGeom prst="rect">
            <a:avLst/>
          </a:prstGeom>
          <a:solidFill>
            <a:srgbClr val="FFFFFF"/>
          </a:solidFill>
          <a:ln w="9525">
            <a:noFill/>
            <a:miter lim="800000"/>
            <a:headEnd/>
            <a:tailEnd/>
          </a:ln>
        </p:spPr>
        <p:txBody>
          <a:bodyPr lIns="0" tIns="0" rIns="0" bIns="0"/>
          <a:lstStyle/>
          <a:p>
            <a:pPr>
              <a:lnSpc>
                <a:spcPct val="115000"/>
              </a:lnSpc>
              <a:spcAft>
                <a:spcPts val="1000"/>
              </a:spcAft>
            </a:pPr>
            <a:r>
              <a:rPr lang="pl-PL" altLang="pl-PL" sz="1400">
                <a:latin typeface="Arial Black" pitchFamily="34" charset="0"/>
                <a:ea typeface="Calibri" pitchFamily="34" charset="0"/>
                <a:cs typeface="Times New Roman" pitchFamily="18" charset="0"/>
              </a:rPr>
              <a:t>steel</a:t>
            </a:r>
            <a:endParaRPr lang="pl-PL" altLang="pl-PL" sz="1100">
              <a:latin typeface="Calibri" pitchFamily="34" charset="0"/>
              <a:ea typeface="Calibri" pitchFamily="34" charset="0"/>
              <a:cs typeface="Times New Roman" pitchFamily="18" charset="0"/>
            </a:endParaRPr>
          </a:p>
        </p:txBody>
      </p:sp>
      <p:sp>
        <p:nvSpPr>
          <p:cNvPr id="9258" name="Pole tekstowe 2"/>
          <p:cNvSpPr txBox="1">
            <a:spLocks noChangeArrowheads="1"/>
          </p:cNvSpPr>
          <p:nvPr/>
        </p:nvSpPr>
        <p:spPr bwMode="auto">
          <a:xfrm>
            <a:off x="6340475" y="6354763"/>
            <a:ext cx="500063" cy="276225"/>
          </a:xfrm>
          <a:prstGeom prst="rect">
            <a:avLst/>
          </a:prstGeom>
          <a:solidFill>
            <a:srgbClr val="FFFFFF"/>
          </a:solidFill>
          <a:ln w="9525">
            <a:noFill/>
            <a:miter lim="800000"/>
            <a:headEnd/>
            <a:tailEnd/>
          </a:ln>
        </p:spPr>
        <p:txBody>
          <a:bodyPr lIns="0" tIns="0" rIns="0" bIns="0"/>
          <a:lstStyle/>
          <a:p>
            <a:pPr>
              <a:lnSpc>
                <a:spcPct val="115000"/>
              </a:lnSpc>
              <a:spcAft>
                <a:spcPts val="1000"/>
              </a:spcAft>
            </a:pPr>
            <a:r>
              <a:rPr lang="pl-PL" altLang="pl-PL" sz="1400">
                <a:latin typeface="Arial Black" pitchFamily="34" charset="0"/>
                <a:ea typeface="Calibri" pitchFamily="34" charset="0"/>
                <a:cs typeface="Times New Roman" pitchFamily="18" charset="0"/>
              </a:rPr>
              <a:t>steel</a:t>
            </a:r>
            <a:endParaRPr lang="pl-PL" altLang="pl-PL" sz="11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0" y="12700"/>
            <a:ext cx="9144000" cy="714375"/>
          </a:xfrm>
        </p:spPr>
        <p:txBody>
          <a:bodyPr anchor="ctr"/>
          <a:lstStyle/>
          <a:p>
            <a:pPr algn="ctr"/>
            <a:r>
              <a:rPr lang="en-US" altLang="pl-PL" sz="3200" u="sng" smtClean="0">
                <a:solidFill>
                  <a:srgbClr val="7030A0"/>
                </a:solidFill>
                <a:latin typeface="Times New Roman" pitchFamily="18" charset="0"/>
              </a:rPr>
              <a:t>The interface parameters for different </a:t>
            </a:r>
            <a:r>
              <a:rPr lang="pl-PL" altLang="pl-PL" sz="3200" u="sng" smtClean="0">
                <a:solidFill>
                  <a:srgbClr val="7030A0"/>
                </a:solidFill>
                <a:latin typeface="Times New Roman" pitchFamily="18" charset="0"/>
              </a:rPr>
              <a:t>V</a:t>
            </a:r>
            <a:r>
              <a:rPr lang="pl-PL" altLang="pl-PL" sz="3200" u="sng" baseline="-25000" smtClean="0">
                <a:solidFill>
                  <a:srgbClr val="7030A0"/>
                </a:solidFill>
                <a:latin typeface="Times New Roman" pitchFamily="18" charset="0"/>
              </a:rPr>
              <a:t>D</a:t>
            </a:r>
          </a:p>
        </p:txBody>
      </p:sp>
      <p:sp>
        <p:nvSpPr>
          <p:cNvPr id="10243" name="Symbol zastępczy numeru slajdu 8"/>
          <p:cNvSpPr>
            <a:spLocks noGrp="1"/>
          </p:cNvSpPr>
          <p:nvPr>
            <p:ph type="sldNum" sz="quarter" idx="12"/>
          </p:nvPr>
        </p:nvSpPr>
        <p:spPr>
          <a:noFill/>
        </p:spPr>
        <p:txBody>
          <a:bodyPr/>
          <a:lstStyle/>
          <a:p>
            <a:fld id="{0F9ADAC9-188C-4253-93FC-2BC455E1AF94}" type="slidenum">
              <a:rPr lang="pl-PL" altLang="en-US" smtClean="0"/>
              <a:pPr/>
              <a:t>8</a:t>
            </a:fld>
            <a:endParaRPr lang="pl-PL" altLang="en-US" smtClean="0"/>
          </a:p>
        </p:txBody>
      </p:sp>
      <p:pic>
        <p:nvPicPr>
          <p:cNvPr id="10244" name="Obraz 1" descr="rys 2.JPG"/>
          <p:cNvPicPr>
            <a:picLocks noChangeAspect="1" noChangeArrowheads="1"/>
          </p:cNvPicPr>
          <p:nvPr/>
        </p:nvPicPr>
        <p:blipFill>
          <a:blip r:embed="rId3" cstate="print"/>
          <a:srcRect/>
          <a:stretch>
            <a:fillRect/>
          </a:stretch>
        </p:blipFill>
        <p:spPr bwMode="auto">
          <a:xfrm>
            <a:off x="5626100" y="2562225"/>
            <a:ext cx="3351213" cy="1500188"/>
          </a:xfrm>
          <a:prstGeom prst="rect">
            <a:avLst/>
          </a:prstGeom>
          <a:noFill/>
          <a:ln w="9525">
            <a:noFill/>
            <a:miter lim="800000"/>
            <a:headEnd/>
            <a:tailEnd/>
          </a:ln>
        </p:spPr>
      </p:pic>
      <p:sp>
        <p:nvSpPr>
          <p:cNvPr id="10245" name="pole tekstowe 2"/>
          <p:cNvSpPr txBox="1">
            <a:spLocks noChangeArrowheads="1"/>
          </p:cNvSpPr>
          <p:nvPr/>
        </p:nvSpPr>
        <p:spPr bwMode="auto">
          <a:xfrm>
            <a:off x="5795963" y="4133850"/>
            <a:ext cx="3221037" cy="276225"/>
          </a:xfrm>
          <a:prstGeom prst="rect">
            <a:avLst/>
          </a:prstGeom>
          <a:noFill/>
          <a:ln w="9525">
            <a:noFill/>
            <a:miter lim="800000"/>
            <a:headEnd/>
            <a:tailEnd/>
          </a:ln>
        </p:spPr>
        <p:txBody>
          <a:bodyPr>
            <a:spAutoFit/>
          </a:bodyPr>
          <a:lstStyle/>
          <a:p>
            <a:pPr>
              <a:buFont typeface="Wingdings" pitchFamily="2" charset="2"/>
              <a:buNone/>
            </a:pPr>
            <a:r>
              <a:rPr lang="pl-PL" altLang="pl-PL" sz="1200" b="1">
                <a:latin typeface="Times New Roman" pitchFamily="18" charset="0"/>
                <a:cs typeface="Times New Roman" pitchFamily="18" charset="0"/>
              </a:rPr>
              <a:t>where: </a:t>
            </a:r>
            <a:r>
              <a:rPr lang="pl-PL" altLang="pl-PL" sz="1200" b="1" i="1">
                <a:latin typeface="Times New Roman" pitchFamily="18" charset="0"/>
                <a:cs typeface="Times New Roman" pitchFamily="18" charset="0"/>
              </a:rPr>
              <a:t>P</a:t>
            </a:r>
            <a:r>
              <a:rPr lang="pl-PL" altLang="pl-PL" sz="1200" b="1">
                <a:latin typeface="Times New Roman" pitchFamily="18" charset="0"/>
                <a:cs typeface="Times New Roman" pitchFamily="18" charset="0"/>
              </a:rPr>
              <a:t> – summary area of meltings, [ µm</a:t>
            </a:r>
            <a:r>
              <a:rPr lang="pl-PL" altLang="pl-PL" sz="1200" b="1" baseline="30000">
                <a:latin typeface="Times New Roman" pitchFamily="18" charset="0"/>
                <a:cs typeface="Times New Roman" pitchFamily="18" charset="0"/>
              </a:rPr>
              <a:t>2</a:t>
            </a:r>
            <a:r>
              <a:rPr lang="pl-PL" altLang="pl-PL" sz="1200" b="1">
                <a:latin typeface="Times New Roman" pitchFamily="18" charset="0"/>
                <a:cs typeface="Times New Roman" pitchFamily="18" charset="0"/>
              </a:rPr>
              <a:t>]</a:t>
            </a:r>
            <a:endParaRPr lang="pl-PL" altLang="pl-PL" sz="1200" b="1" i="1">
              <a:latin typeface="Times New Roman" pitchFamily="18" charset="0"/>
              <a:cs typeface="Times New Roman" pitchFamily="18" charset="0"/>
            </a:endParaRPr>
          </a:p>
        </p:txBody>
      </p:sp>
      <p:sp>
        <p:nvSpPr>
          <p:cNvPr id="10246" name="pole tekstowe 36"/>
          <p:cNvSpPr txBox="1">
            <a:spLocks noChangeArrowheads="1"/>
          </p:cNvSpPr>
          <p:nvPr/>
        </p:nvSpPr>
        <p:spPr bwMode="auto">
          <a:xfrm>
            <a:off x="6240463" y="4818063"/>
            <a:ext cx="2089150" cy="276225"/>
          </a:xfrm>
          <a:prstGeom prst="rect">
            <a:avLst/>
          </a:prstGeom>
          <a:noFill/>
          <a:ln w="9525">
            <a:noFill/>
            <a:miter lim="800000"/>
            <a:headEnd/>
            <a:tailEnd/>
          </a:ln>
        </p:spPr>
        <p:txBody>
          <a:bodyPr>
            <a:spAutoFit/>
          </a:bodyPr>
          <a:lstStyle/>
          <a:p>
            <a:r>
              <a:rPr lang="pl-PL" altLang="pl-PL" sz="1200" b="1" i="1">
                <a:latin typeface="Times New Roman" pitchFamily="18" charset="0"/>
                <a:cs typeface="Times New Roman" pitchFamily="18" charset="0"/>
              </a:rPr>
              <a:t>L</a:t>
            </a:r>
            <a:r>
              <a:rPr lang="pl-PL" altLang="pl-PL" sz="1200" b="1">
                <a:latin typeface="Times New Roman" pitchFamily="18" charset="0"/>
                <a:cs typeface="Times New Roman" pitchFamily="18" charset="0"/>
              </a:rPr>
              <a:t> – bondline length [ µm]</a:t>
            </a:r>
          </a:p>
        </p:txBody>
      </p:sp>
      <p:graphicFrame>
        <p:nvGraphicFramePr>
          <p:cNvPr id="12" name="Symbol zastępczy zawartości 3"/>
          <p:cNvGraphicFramePr>
            <a:graphicFrameLocks/>
          </p:cNvGraphicFramePr>
          <p:nvPr/>
        </p:nvGraphicFramePr>
        <p:xfrm>
          <a:off x="185738" y="836613"/>
          <a:ext cx="5327650" cy="1808164"/>
        </p:xfrm>
        <a:graphic>
          <a:graphicData uri="http://schemas.openxmlformats.org/drawingml/2006/table">
            <a:tbl>
              <a:tblPr firstRow="1" firstCol="1" bandRow="1"/>
              <a:tblGrid>
                <a:gridCol w="739951"/>
                <a:gridCol w="739951"/>
                <a:gridCol w="887942"/>
                <a:gridCol w="961937"/>
                <a:gridCol w="1109927"/>
                <a:gridCol w="887942"/>
              </a:tblGrid>
              <a:tr h="761999">
                <a:tc>
                  <a:txBody>
                    <a:bodyPr/>
                    <a:lstStyle/>
                    <a:p>
                      <a:pPr marL="0" algn="ctr" defTabSz="914400" rtl="0" eaLnBrk="1" latinLnBrk="0" hangingPunct="1">
                        <a:spcAft>
                          <a:spcPts val="0"/>
                        </a:spcAft>
                      </a:pPr>
                      <a:r>
                        <a:rPr lang="pl-PL" sz="1000" b="1" kern="1200" dirty="0" smtClean="0">
                          <a:solidFill>
                            <a:schemeClr val="tx1"/>
                          </a:solidFill>
                          <a:effectLst/>
                          <a:latin typeface="Times New Roman"/>
                          <a:ea typeface="+mn-ea"/>
                          <a:cs typeface="Times New Roman"/>
                        </a:rPr>
                        <a:t>V [m/s]</a:t>
                      </a:r>
                      <a:endParaRPr lang="pl-PL" sz="1000" b="1" kern="1200" dirty="0">
                        <a:solidFill>
                          <a:schemeClr val="tx1"/>
                        </a:solidFill>
                        <a:effectLst/>
                        <a:latin typeface="Times New Roman"/>
                        <a:ea typeface="+mn-ea"/>
                        <a:cs typeface="Times New Roman"/>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b="1" dirty="0" smtClean="0">
                          <a:effectLst/>
                          <a:latin typeface="Times New Roman"/>
                          <a:cs typeface="Times New Roman"/>
                        </a:rPr>
                        <a:t>Bond </a:t>
                      </a:r>
                      <a:r>
                        <a:rPr lang="pl-PL" sz="1000" b="1" dirty="0" err="1" smtClean="0">
                          <a:effectLst/>
                          <a:latin typeface="Times New Roman"/>
                          <a:cs typeface="Times New Roman"/>
                        </a:rPr>
                        <a:t>length</a:t>
                      </a:r>
                      <a:r>
                        <a:rPr lang="pl-PL" sz="1000" b="1" dirty="0" smtClean="0">
                          <a:effectLst/>
                          <a:latin typeface="Times New Roman"/>
                          <a:cs typeface="Times New Roman"/>
                        </a:rPr>
                        <a:t> L </a:t>
                      </a:r>
                      <a:r>
                        <a:rPr lang="pl-PL" sz="1000" b="1" dirty="0">
                          <a:effectLst/>
                          <a:latin typeface="Times New Roman"/>
                          <a:cs typeface="Times New Roman"/>
                        </a:rPr>
                        <a:t>[</a:t>
                      </a:r>
                      <a:r>
                        <a:rPr lang="pl-PL" sz="1000" b="1" dirty="0" err="1">
                          <a:effectLst/>
                          <a:latin typeface="Times New Roman"/>
                          <a:cs typeface="Times New Roman"/>
                        </a:rPr>
                        <a:t>μm</a:t>
                      </a:r>
                      <a:r>
                        <a:rPr lang="pl-PL" sz="1000" b="1" dirty="0">
                          <a:effectLst/>
                          <a:latin typeface="Times New Roman"/>
                          <a:cs typeface="Times New Roman"/>
                        </a:rPr>
                        <a:t>]</a:t>
                      </a:r>
                      <a:endParaRPr lang="pl-PL" sz="1000" b="1" dirty="0">
                        <a:effectLst/>
                        <a:latin typeface="Calibri"/>
                        <a:cs typeface="Times New Roman"/>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b="1" dirty="0" err="1" smtClean="0">
                          <a:effectLst/>
                          <a:latin typeface="Times New Roman"/>
                          <a:cs typeface="Times New Roman"/>
                        </a:rPr>
                        <a:t>Average</a:t>
                      </a:r>
                      <a:r>
                        <a:rPr lang="pl-PL" sz="1000" b="1" dirty="0" smtClean="0">
                          <a:effectLst/>
                          <a:latin typeface="Times New Roman"/>
                          <a:cs typeface="Times New Roman"/>
                        </a:rPr>
                        <a:t> </a:t>
                      </a:r>
                      <a:r>
                        <a:rPr lang="pl-PL" sz="1000" b="1" dirty="0" err="1" smtClean="0">
                          <a:effectLst/>
                          <a:latin typeface="Times New Roman"/>
                          <a:cs typeface="Times New Roman"/>
                        </a:rPr>
                        <a:t>wave</a:t>
                      </a:r>
                      <a:r>
                        <a:rPr lang="pl-PL" sz="1000" b="1" dirty="0" smtClean="0">
                          <a:effectLst/>
                          <a:latin typeface="Times New Roman"/>
                          <a:cs typeface="Times New Roman"/>
                        </a:rPr>
                        <a:t> </a:t>
                      </a:r>
                      <a:r>
                        <a:rPr lang="pl-PL" sz="1000" b="1" dirty="0" err="1" smtClean="0">
                          <a:effectLst/>
                          <a:latin typeface="Times New Roman"/>
                          <a:cs typeface="Times New Roman"/>
                        </a:rPr>
                        <a:t>heigh</a:t>
                      </a:r>
                      <a:r>
                        <a:rPr lang="pl-PL" sz="1000" b="1" baseline="0" dirty="0" smtClean="0">
                          <a:effectLst/>
                          <a:latin typeface="Times New Roman"/>
                          <a:cs typeface="Times New Roman"/>
                        </a:rPr>
                        <a:t> </a:t>
                      </a:r>
                      <a:r>
                        <a:rPr lang="pl-PL" sz="1000" b="1" dirty="0" smtClean="0">
                          <a:effectLst/>
                          <a:latin typeface="Times New Roman"/>
                          <a:cs typeface="Times New Roman"/>
                        </a:rPr>
                        <a:t> </a:t>
                      </a:r>
                      <a:r>
                        <a:rPr lang="pl-PL" sz="1000" b="1" dirty="0">
                          <a:effectLst/>
                          <a:latin typeface="Times New Roman"/>
                          <a:cs typeface="Times New Roman"/>
                        </a:rPr>
                        <a:t/>
                      </a:r>
                      <a:br>
                        <a:rPr lang="pl-PL" sz="1000" b="1" dirty="0">
                          <a:effectLst/>
                          <a:latin typeface="Times New Roman"/>
                          <a:cs typeface="Times New Roman"/>
                        </a:rPr>
                      </a:br>
                      <a:r>
                        <a:rPr lang="pl-PL" sz="1000" b="1" dirty="0">
                          <a:effectLst/>
                          <a:latin typeface="Times New Roman"/>
                          <a:cs typeface="Times New Roman"/>
                        </a:rPr>
                        <a:t>H [</a:t>
                      </a:r>
                      <a:r>
                        <a:rPr lang="pl-PL" sz="1000" b="1" dirty="0" err="1">
                          <a:effectLst/>
                          <a:latin typeface="Times New Roman"/>
                          <a:cs typeface="Times New Roman"/>
                        </a:rPr>
                        <a:t>μm</a:t>
                      </a:r>
                      <a:r>
                        <a:rPr lang="pl-PL" sz="1000" b="1" dirty="0">
                          <a:effectLst/>
                          <a:latin typeface="Times New Roman"/>
                          <a:cs typeface="Times New Roman"/>
                        </a:rPr>
                        <a:t>]</a:t>
                      </a:r>
                      <a:endParaRPr lang="pl-PL" sz="1000" b="1" dirty="0">
                        <a:effectLst/>
                        <a:latin typeface="Calibri"/>
                        <a:cs typeface="Times New Roman"/>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b="1" dirty="0" err="1" smtClean="0">
                          <a:effectLst/>
                          <a:latin typeface="Times New Roman"/>
                          <a:cs typeface="Times New Roman"/>
                        </a:rPr>
                        <a:t>Average</a:t>
                      </a:r>
                      <a:r>
                        <a:rPr lang="pl-PL" sz="1000" b="1" dirty="0" smtClean="0">
                          <a:effectLst/>
                          <a:latin typeface="Times New Roman"/>
                          <a:cs typeface="Times New Roman"/>
                        </a:rPr>
                        <a:t> </a:t>
                      </a:r>
                      <a:r>
                        <a:rPr lang="pl-PL" sz="1000" b="1" dirty="0" err="1" smtClean="0">
                          <a:effectLst/>
                          <a:latin typeface="Times New Roman"/>
                          <a:cs typeface="Times New Roman"/>
                        </a:rPr>
                        <a:t>wave</a:t>
                      </a:r>
                      <a:r>
                        <a:rPr lang="pl-PL" sz="1000" b="1" dirty="0" smtClean="0">
                          <a:effectLst/>
                          <a:latin typeface="Times New Roman"/>
                          <a:cs typeface="Times New Roman"/>
                        </a:rPr>
                        <a:t> </a:t>
                      </a:r>
                      <a:r>
                        <a:rPr lang="pl-PL" sz="1000" b="1" dirty="0" err="1" smtClean="0">
                          <a:effectLst/>
                          <a:latin typeface="Times New Roman"/>
                          <a:cs typeface="Times New Roman"/>
                        </a:rPr>
                        <a:t>length</a:t>
                      </a:r>
                      <a:endParaRPr lang="pl-PL" sz="1000" b="1" dirty="0">
                        <a:effectLst/>
                        <a:latin typeface="Calibri"/>
                        <a:cs typeface="Times New Roman"/>
                      </a:endParaRPr>
                    </a:p>
                    <a:p>
                      <a:pPr algn="ctr">
                        <a:spcAft>
                          <a:spcPts val="0"/>
                        </a:spcAft>
                      </a:pPr>
                      <a:r>
                        <a:rPr lang="pl-PL" sz="1000" b="1" dirty="0">
                          <a:effectLst/>
                          <a:latin typeface="Times New Roman"/>
                          <a:cs typeface="Times New Roman"/>
                        </a:rPr>
                        <a:t>n [</a:t>
                      </a:r>
                      <a:r>
                        <a:rPr lang="pl-PL" sz="1000" b="1" dirty="0" err="1">
                          <a:effectLst/>
                          <a:latin typeface="Times New Roman"/>
                          <a:cs typeface="Times New Roman"/>
                        </a:rPr>
                        <a:t>μm</a:t>
                      </a:r>
                      <a:r>
                        <a:rPr lang="pl-PL" sz="1000" b="1" dirty="0">
                          <a:effectLst/>
                          <a:latin typeface="Times New Roman"/>
                          <a:cs typeface="Times New Roman"/>
                        </a:rPr>
                        <a:t>]</a:t>
                      </a:r>
                      <a:endParaRPr lang="pl-PL" sz="1000" b="1" dirty="0">
                        <a:effectLst/>
                        <a:latin typeface="Calibri"/>
                        <a:cs typeface="Times New Roman"/>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b="1" dirty="0" err="1" smtClean="0">
                          <a:effectLst/>
                          <a:latin typeface="Times New Roman"/>
                          <a:cs typeface="Times New Roman"/>
                        </a:rPr>
                        <a:t>Summary</a:t>
                      </a:r>
                      <a:r>
                        <a:rPr lang="pl-PL" sz="1000" b="1" baseline="0" dirty="0" smtClean="0">
                          <a:effectLst/>
                          <a:latin typeface="Times New Roman"/>
                          <a:cs typeface="Times New Roman"/>
                        </a:rPr>
                        <a:t> </a:t>
                      </a:r>
                      <a:r>
                        <a:rPr lang="pl-PL" sz="1000" b="1" baseline="0" dirty="0" err="1" smtClean="0">
                          <a:effectLst/>
                          <a:latin typeface="Times New Roman"/>
                          <a:cs typeface="Times New Roman"/>
                        </a:rPr>
                        <a:t>area</a:t>
                      </a:r>
                      <a:r>
                        <a:rPr lang="pl-PL" sz="1000" b="1" baseline="0" dirty="0" smtClean="0">
                          <a:effectLst/>
                          <a:latin typeface="Times New Roman"/>
                          <a:cs typeface="Times New Roman"/>
                        </a:rPr>
                        <a:t> of </a:t>
                      </a:r>
                      <a:r>
                        <a:rPr lang="pl-PL" sz="1000" b="1" baseline="0" dirty="0" err="1" smtClean="0">
                          <a:effectLst/>
                          <a:latin typeface="Times New Roman"/>
                          <a:cs typeface="Times New Roman"/>
                        </a:rPr>
                        <a:t>meltins</a:t>
                      </a:r>
                      <a:r>
                        <a:rPr lang="pl-PL" sz="1000" b="1" baseline="0" dirty="0" smtClean="0">
                          <a:effectLst/>
                          <a:latin typeface="Times New Roman"/>
                          <a:cs typeface="Times New Roman"/>
                        </a:rPr>
                        <a:t> </a:t>
                      </a:r>
                      <a:r>
                        <a:rPr lang="pl-PL" sz="1000" b="1" dirty="0" smtClean="0">
                          <a:effectLst/>
                          <a:latin typeface="Times New Roman"/>
                          <a:cs typeface="Times New Roman"/>
                        </a:rPr>
                        <a:t>P </a:t>
                      </a:r>
                      <a:r>
                        <a:rPr lang="pl-PL" sz="1000" b="1" dirty="0">
                          <a:effectLst/>
                          <a:latin typeface="Times New Roman"/>
                          <a:cs typeface="Times New Roman"/>
                        </a:rPr>
                        <a:t>[μm</a:t>
                      </a:r>
                      <a:r>
                        <a:rPr lang="pl-PL" sz="1000" b="1" baseline="30000" dirty="0">
                          <a:effectLst/>
                          <a:latin typeface="Times New Roman"/>
                          <a:cs typeface="Times New Roman"/>
                        </a:rPr>
                        <a:t>2</a:t>
                      </a:r>
                      <a:r>
                        <a:rPr lang="pl-PL" sz="1000" b="1" dirty="0">
                          <a:effectLst/>
                          <a:latin typeface="Times New Roman"/>
                          <a:cs typeface="Times New Roman"/>
                        </a:rPr>
                        <a:t>]</a:t>
                      </a:r>
                      <a:endParaRPr lang="pl-PL" sz="1000" b="1" dirty="0">
                        <a:effectLst/>
                        <a:latin typeface="Calibri"/>
                        <a:cs typeface="Times New Roman"/>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000" b="1" dirty="0" err="1" smtClean="0">
                          <a:effectLst/>
                          <a:latin typeface="Times New Roman"/>
                          <a:cs typeface="Times New Roman"/>
                        </a:rPr>
                        <a:t>The</a:t>
                      </a:r>
                      <a:r>
                        <a:rPr lang="pl-PL" sz="1000" b="1" dirty="0" smtClean="0">
                          <a:effectLst/>
                          <a:latin typeface="Times New Roman"/>
                          <a:cs typeface="Times New Roman"/>
                        </a:rPr>
                        <a:t> </a:t>
                      </a:r>
                      <a:r>
                        <a:rPr lang="pl-PL" sz="1000" b="1" dirty="0" err="1" smtClean="0">
                          <a:effectLst/>
                          <a:latin typeface="Times New Roman"/>
                          <a:cs typeface="Times New Roman"/>
                        </a:rPr>
                        <a:t>equivalent</a:t>
                      </a:r>
                      <a:r>
                        <a:rPr lang="pl-PL" sz="1000" b="1" dirty="0" smtClean="0">
                          <a:effectLst/>
                          <a:latin typeface="Times New Roman"/>
                          <a:cs typeface="Times New Roman"/>
                        </a:rPr>
                        <a:t> </a:t>
                      </a:r>
                      <a:r>
                        <a:rPr lang="pl-PL" sz="1000" b="1" dirty="0" err="1" smtClean="0">
                          <a:effectLst/>
                          <a:latin typeface="Times New Roman"/>
                          <a:cs typeface="Times New Roman"/>
                        </a:rPr>
                        <a:t>thickness</a:t>
                      </a:r>
                      <a:r>
                        <a:rPr lang="pl-PL" sz="1000" b="1" dirty="0" smtClean="0">
                          <a:effectLst/>
                          <a:latin typeface="Times New Roman"/>
                          <a:cs typeface="Times New Roman"/>
                        </a:rPr>
                        <a:t> of </a:t>
                      </a:r>
                      <a:r>
                        <a:rPr lang="pl-PL" sz="1000" b="1" dirty="0" err="1" smtClean="0">
                          <a:effectLst/>
                          <a:latin typeface="Times New Roman"/>
                          <a:cs typeface="Times New Roman"/>
                        </a:rPr>
                        <a:t>meltings</a:t>
                      </a:r>
                      <a:r>
                        <a:rPr lang="pl-PL" sz="1000" b="1" dirty="0" smtClean="0">
                          <a:effectLst/>
                          <a:latin typeface="Times New Roman"/>
                          <a:cs typeface="Times New Roman"/>
                        </a:rPr>
                        <a:t> RGP </a:t>
                      </a:r>
                      <a:r>
                        <a:rPr lang="pl-PL" sz="1000" b="1" dirty="0">
                          <a:effectLst/>
                          <a:latin typeface="Times New Roman"/>
                          <a:cs typeface="Times New Roman"/>
                        </a:rPr>
                        <a:t>[</a:t>
                      </a:r>
                      <a:r>
                        <a:rPr lang="pl-PL" sz="1000" b="1" dirty="0" err="1">
                          <a:effectLst/>
                          <a:latin typeface="Times New Roman"/>
                          <a:cs typeface="Times New Roman"/>
                        </a:rPr>
                        <a:t>μm</a:t>
                      </a:r>
                      <a:r>
                        <a:rPr lang="pl-PL" sz="1000" b="1" dirty="0">
                          <a:effectLst/>
                          <a:latin typeface="Times New Roman"/>
                          <a:cs typeface="Times New Roman"/>
                        </a:rPr>
                        <a:t>]</a:t>
                      </a:r>
                      <a:endParaRPr lang="pl-PL" sz="1000" b="1" dirty="0">
                        <a:effectLst/>
                        <a:latin typeface="Calibri"/>
                        <a:cs typeface="Times New Roman"/>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374">
                <a:tc>
                  <a:txBody>
                    <a:bodyPr/>
                    <a:lstStyle/>
                    <a:p>
                      <a:pPr algn="ctr">
                        <a:spcAft>
                          <a:spcPts val="0"/>
                        </a:spcAft>
                      </a:pPr>
                      <a:r>
                        <a:rPr lang="pl-PL" sz="1400" b="1" dirty="0" smtClean="0">
                          <a:solidFill>
                            <a:schemeClr val="tx1"/>
                          </a:solidFill>
                          <a:effectLst/>
                          <a:latin typeface="Times New Roman" pitchFamily="18" charset="0"/>
                          <a:cs typeface="Times New Roman" pitchFamily="18" charset="0"/>
                        </a:rPr>
                        <a:t>V</a:t>
                      </a:r>
                      <a:r>
                        <a:rPr lang="pl-PL" sz="1400" b="1" baseline="-25000" dirty="0" smtClean="0">
                          <a:solidFill>
                            <a:schemeClr val="tx1"/>
                          </a:solidFill>
                          <a:effectLst/>
                          <a:latin typeface="Times New Roman" pitchFamily="18" charset="0"/>
                          <a:cs typeface="Times New Roman" pitchFamily="18" charset="0"/>
                        </a:rPr>
                        <a:t>D</a:t>
                      </a:r>
                      <a:endParaRPr lang="pl-PL" sz="1400" b="1" dirty="0" smtClean="0">
                        <a:solidFill>
                          <a:schemeClr val="tx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pl-PL" sz="1400" b="1" dirty="0" smtClean="0">
                          <a:solidFill>
                            <a:schemeClr val="tx1"/>
                          </a:solidFill>
                          <a:effectLst/>
                          <a:latin typeface="Times New Roman" pitchFamily="18" charset="0"/>
                          <a:cs typeface="Times New Roman" pitchFamily="18" charset="0"/>
                        </a:rPr>
                        <a:t>12 685</a:t>
                      </a:r>
                      <a:endParaRPr lang="pl-PL" sz="1400" b="1" dirty="0">
                        <a:solidFill>
                          <a:schemeClr val="tx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pl-PL" sz="1400" b="1" dirty="0" smtClean="0">
                          <a:solidFill>
                            <a:schemeClr val="bg1"/>
                          </a:solidFill>
                          <a:effectLst/>
                          <a:latin typeface="Times New Roman" pitchFamily="18" charset="0"/>
                          <a:cs typeface="Times New Roman" pitchFamily="18" charset="0"/>
                        </a:rPr>
                        <a:t>58</a:t>
                      </a:r>
                      <a:endParaRPr lang="pl-PL" sz="1400" b="1" dirty="0">
                        <a:solidFill>
                          <a:schemeClr val="bg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spcAft>
                          <a:spcPts val="0"/>
                        </a:spcAft>
                      </a:pPr>
                      <a:r>
                        <a:rPr lang="pl-PL" sz="1400" b="1" dirty="0" smtClean="0">
                          <a:solidFill>
                            <a:schemeClr val="bg1"/>
                          </a:solidFill>
                          <a:effectLst/>
                          <a:latin typeface="Times New Roman" pitchFamily="18" charset="0"/>
                          <a:cs typeface="Times New Roman" pitchFamily="18" charset="0"/>
                        </a:rPr>
                        <a:t>454</a:t>
                      </a:r>
                      <a:endParaRPr lang="pl-PL" sz="1400" b="1" dirty="0">
                        <a:solidFill>
                          <a:schemeClr val="bg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spcAft>
                          <a:spcPts val="0"/>
                        </a:spcAft>
                      </a:pPr>
                      <a:r>
                        <a:rPr lang="pl-PL" sz="1400" b="1" dirty="0" smtClean="0">
                          <a:solidFill>
                            <a:schemeClr val="tx1"/>
                          </a:solidFill>
                          <a:effectLst/>
                          <a:latin typeface="Times New Roman" pitchFamily="18" charset="0"/>
                          <a:cs typeface="Times New Roman" pitchFamily="18" charset="0"/>
                        </a:rPr>
                        <a:t>5 596</a:t>
                      </a:r>
                      <a:endParaRPr lang="pl-PL" sz="1400" b="1" dirty="0">
                        <a:solidFill>
                          <a:schemeClr val="tx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pl-PL" sz="1400" b="1" dirty="0" smtClean="0">
                          <a:solidFill>
                            <a:schemeClr val="bg1"/>
                          </a:solidFill>
                          <a:effectLst/>
                          <a:latin typeface="Times New Roman" pitchFamily="18" charset="0"/>
                          <a:cs typeface="Times New Roman" pitchFamily="18" charset="0"/>
                        </a:rPr>
                        <a:t>0,46</a:t>
                      </a:r>
                      <a:endParaRPr lang="pl-PL" sz="1400" b="1" dirty="0">
                        <a:solidFill>
                          <a:schemeClr val="bg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598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dirty="0" smtClean="0">
                          <a:solidFill>
                            <a:schemeClr val="tx1"/>
                          </a:solidFill>
                          <a:effectLst/>
                          <a:latin typeface="Times New Roman" pitchFamily="18" charset="0"/>
                          <a:cs typeface="Times New Roman" pitchFamily="18" charset="0"/>
                        </a:rPr>
                        <a:t>1,3 V</a:t>
                      </a:r>
                      <a:r>
                        <a:rPr lang="pl-PL" sz="1400" b="1" baseline="-25000" dirty="0" smtClean="0">
                          <a:solidFill>
                            <a:schemeClr val="tx1"/>
                          </a:solidFill>
                          <a:effectLst/>
                          <a:latin typeface="Times New Roman" pitchFamily="18" charset="0"/>
                          <a:cs typeface="Times New Roman" pitchFamily="18" charset="0"/>
                        </a:rPr>
                        <a:t>D</a:t>
                      </a:r>
                      <a:endParaRPr lang="pl-PL" sz="1400" b="1" dirty="0" smtClean="0">
                        <a:solidFill>
                          <a:schemeClr val="tx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pl-PL" sz="1400" b="1" dirty="0" smtClean="0">
                          <a:solidFill>
                            <a:schemeClr val="tx1"/>
                          </a:solidFill>
                          <a:effectLst/>
                          <a:latin typeface="Times New Roman" pitchFamily="18" charset="0"/>
                          <a:cs typeface="Times New Roman" pitchFamily="18" charset="0"/>
                        </a:rPr>
                        <a:t>13 648</a:t>
                      </a:r>
                      <a:endParaRPr lang="pl-PL" sz="1400" b="1" dirty="0">
                        <a:solidFill>
                          <a:schemeClr val="tx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pl-PL" sz="1400" b="1" dirty="0" smtClean="0">
                          <a:solidFill>
                            <a:schemeClr val="bg1"/>
                          </a:solidFill>
                          <a:effectLst/>
                          <a:latin typeface="Times New Roman" pitchFamily="18" charset="0"/>
                          <a:cs typeface="Times New Roman" pitchFamily="18" charset="0"/>
                        </a:rPr>
                        <a:t>148</a:t>
                      </a:r>
                      <a:endParaRPr lang="pl-PL" sz="1400" b="1" dirty="0">
                        <a:solidFill>
                          <a:schemeClr val="bg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spcAft>
                          <a:spcPts val="0"/>
                        </a:spcAft>
                      </a:pPr>
                      <a:r>
                        <a:rPr lang="pl-PL" sz="1400" b="1" dirty="0" smtClean="0">
                          <a:solidFill>
                            <a:schemeClr val="bg1"/>
                          </a:solidFill>
                          <a:effectLst/>
                          <a:latin typeface="Times New Roman" pitchFamily="18" charset="0"/>
                          <a:cs typeface="Times New Roman" pitchFamily="18" charset="0"/>
                        </a:rPr>
                        <a:t>1002</a:t>
                      </a:r>
                      <a:endParaRPr lang="pl-PL" sz="1400" b="1" dirty="0">
                        <a:solidFill>
                          <a:schemeClr val="bg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spcAft>
                          <a:spcPts val="0"/>
                        </a:spcAft>
                      </a:pPr>
                      <a:r>
                        <a:rPr lang="pl-PL" sz="1400" b="1" dirty="0" smtClean="0">
                          <a:solidFill>
                            <a:schemeClr val="tx1"/>
                          </a:solidFill>
                          <a:effectLst/>
                          <a:latin typeface="Times New Roman" pitchFamily="18" charset="0"/>
                          <a:cs typeface="Times New Roman" pitchFamily="18" charset="0"/>
                        </a:rPr>
                        <a:t>137 484</a:t>
                      </a:r>
                      <a:endParaRPr lang="pl-PL" sz="1400" b="1" dirty="0">
                        <a:solidFill>
                          <a:schemeClr val="tx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pl-PL" sz="1400" b="1" dirty="0" smtClean="0">
                          <a:solidFill>
                            <a:schemeClr val="bg1"/>
                          </a:solidFill>
                          <a:effectLst/>
                          <a:latin typeface="Times New Roman" pitchFamily="18" charset="0"/>
                          <a:cs typeface="Times New Roman" pitchFamily="18" charset="0"/>
                        </a:rPr>
                        <a:t>10.06</a:t>
                      </a:r>
                      <a:endParaRPr lang="pl-PL" sz="1400" b="1" dirty="0">
                        <a:solidFill>
                          <a:schemeClr val="bg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598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dirty="0" smtClean="0">
                          <a:solidFill>
                            <a:schemeClr val="tx1"/>
                          </a:solidFill>
                          <a:effectLst/>
                          <a:latin typeface="Times New Roman" pitchFamily="18" charset="0"/>
                          <a:cs typeface="Times New Roman" pitchFamily="18" charset="0"/>
                        </a:rPr>
                        <a:t>1,6 V</a:t>
                      </a:r>
                      <a:r>
                        <a:rPr lang="pl-PL" sz="1400" b="1" baseline="-25000" dirty="0" smtClean="0">
                          <a:solidFill>
                            <a:schemeClr val="tx1"/>
                          </a:solidFill>
                          <a:effectLst/>
                          <a:latin typeface="Times New Roman" pitchFamily="18" charset="0"/>
                          <a:cs typeface="Times New Roman" pitchFamily="18" charset="0"/>
                        </a:rPr>
                        <a:t>D</a:t>
                      </a:r>
                      <a:endParaRPr lang="pl-PL" sz="1400" b="1" dirty="0" smtClean="0">
                        <a:solidFill>
                          <a:schemeClr val="tx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pl-PL" sz="1400" b="1" dirty="0" smtClean="0">
                          <a:solidFill>
                            <a:schemeClr val="tx1"/>
                          </a:solidFill>
                          <a:effectLst/>
                          <a:latin typeface="Times New Roman" pitchFamily="18" charset="0"/>
                          <a:cs typeface="Times New Roman" pitchFamily="18" charset="0"/>
                        </a:rPr>
                        <a:t>16 823</a:t>
                      </a:r>
                      <a:endParaRPr lang="pl-PL" sz="1400" b="1" dirty="0">
                        <a:solidFill>
                          <a:schemeClr val="tx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pl-PL" sz="1400" b="1" dirty="0" smtClean="0">
                          <a:solidFill>
                            <a:schemeClr val="bg1"/>
                          </a:solidFill>
                          <a:effectLst/>
                          <a:latin typeface="Times New Roman" pitchFamily="18" charset="0"/>
                          <a:cs typeface="Times New Roman" pitchFamily="18" charset="0"/>
                        </a:rPr>
                        <a:t>214</a:t>
                      </a:r>
                      <a:endParaRPr lang="pl-PL" sz="1400" b="1" dirty="0">
                        <a:solidFill>
                          <a:schemeClr val="bg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spcAft>
                          <a:spcPts val="0"/>
                        </a:spcAft>
                      </a:pPr>
                      <a:r>
                        <a:rPr lang="pl-PL" sz="1400" b="1" dirty="0" smtClean="0">
                          <a:solidFill>
                            <a:schemeClr val="bg1"/>
                          </a:solidFill>
                          <a:effectLst/>
                          <a:latin typeface="Times New Roman" pitchFamily="18" charset="0"/>
                          <a:cs typeface="Times New Roman" pitchFamily="18" charset="0"/>
                        </a:rPr>
                        <a:t>940</a:t>
                      </a:r>
                      <a:endParaRPr lang="pl-PL" sz="1400" b="1" dirty="0">
                        <a:solidFill>
                          <a:schemeClr val="bg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spcAft>
                          <a:spcPts val="0"/>
                        </a:spcAft>
                      </a:pPr>
                      <a:r>
                        <a:rPr lang="pl-PL" sz="1400" b="1" dirty="0" smtClean="0">
                          <a:solidFill>
                            <a:schemeClr val="tx1"/>
                          </a:solidFill>
                          <a:effectLst/>
                          <a:latin typeface="Times New Roman" pitchFamily="18" charset="0"/>
                          <a:cs typeface="Times New Roman" pitchFamily="18" charset="0"/>
                        </a:rPr>
                        <a:t>912 943</a:t>
                      </a:r>
                      <a:endParaRPr lang="pl-PL" sz="1400" b="1" dirty="0">
                        <a:solidFill>
                          <a:schemeClr val="tx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pl-PL" sz="1400" b="1" dirty="0" smtClean="0">
                          <a:solidFill>
                            <a:schemeClr val="bg1"/>
                          </a:solidFill>
                          <a:effectLst/>
                          <a:latin typeface="Times New Roman" pitchFamily="18" charset="0"/>
                          <a:cs typeface="Times New Roman" pitchFamily="18" charset="0"/>
                        </a:rPr>
                        <a:t>54,30</a:t>
                      </a:r>
                      <a:endParaRPr lang="pl-PL" sz="1400" b="1" dirty="0">
                        <a:solidFill>
                          <a:schemeClr val="bg1"/>
                        </a:solidFill>
                        <a:effectLst/>
                        <a:latin typeface="Times New Roman" pitchFamily="18" charset="0"/>
                        <a:cs typeface="Times New Roman" pitchFamily="18" charset="0"/>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pic>
        <p:nvPicPr>
          <p:cNvPr id="10284" name="Picture 54"/>
          <p:cNvPicPr>
            <a:picLocks noChangeAspect="1" noChangeArrowheads="1"/>
          </p:cNvPicPr>
          <p:nvPr/>
        </p:nvPicPr>
        <p:blipFill>
          <a:blip r:embed="rId4" cstate="print"/>
          <a:srcRect/>
          <a:stretch>
            <a:fillRect/>
          </a:stretch>
        </p:blipFill>
        <p:spPr bwMode="auto">
          <a:xfrm>
            <a:off x="5522913" y="1139825"/>
            <a:ext cx="3524250" cy="1212850"/>
          </a:xfrm>
          <a:prstGeom prst="rect">
            <a:avLst/>
          </a:prstGeom>
          <a:noFill/>
          <a:ln w="9525">
            <a:noFill/>
            <a:miter lim="800000"/>
            <a:headEnd/>
            <a:tailEnd/>
          </a:ln>
        </p:spPr>
      </p:pic>
      <p:sp>
        <p:nvSpPr>
          <p:cNvPr id="10285" name="pole tekstowe 36"/>
          <p:cNvSpPr txBox="1">
            <a:spLocks noChangeArrowheads="1"/>
          </p:cNvSpPr>
          <p:nvPr/>
        </p:nvSpPr>
        <p:spPr bwMode="auto">
          <a:xfrm>
            <a:off x="6240463" y="5132388"/>
            <a:ext cx="2089150" cy="277812"/>
          </a:xfrm>
          <a:prstGeom prst="rect">
            <a:avLst/>
          </a:prstGeom>
          <a:noFill/>
          <a:ln w="9525">
            <a:noFill/>
            <a:miter lim="800000"/>
            <a:headEnd/>
            <a:tailEnd/>
          </a:ln>
        </p:spPr>
        <p:txBody>
          <a:bodyPr>
            <a:spAutoFit/>
          </a:bodyPr>
          <a:lstStyle/>
          <a:p>
            <a:r>
              <a:rPr lang="pl-PL" altLang="pl-PL" sz="1200" b="1">
                <a:latin typeface="Times New Roman" pitchFamily="18" charset="0"/>
                <a:cs typeface="Times New Roman" pitchFamily="18" charset="0"/>
              </a:rPr>
              <a:t>n – wave length [ µm]</a:t>
            </a:r>
          </a:p>
        </p:txBody>
      </p:sp>
      <p:sp>
        <p:nvSpPr>
          <p:cNvPr id="10286" name="pole tekstowe 36"/>
          <p:cNvSpPr txBox="1">
            <a:spLocks noChangeArrowheads="1"/>
          </p:cNvSpPr>
          <p:nvPr/>
        </p:nvSpPr>
        <p:spPr bwMode="auto">
          <a:xfrm>
            <a:off x="6272213" y="5410200"/>
            <a:ext cx="2089150" cy="277813"/>
          </a:xfrm>
          <a:prstGeom prst="rect">
            <a:avLst/>
          </a:prstGeom>
          <a:noFill/>
          <a:ln w="9525">
            <a:noFill/>
            <a:miter lim="800000"/>
            <a:headEnd/>
            <a:tailEnd/>
          </a:ln>
        </p:spPr>
        <p:txBody>
          <a:bodyPr>
            <a:spAutoFit/>
          </a:bodyPr>
          <a:lstStyle/>
          <a:p>
            <a:r>
              <a:rPr lang="pl-PL" altLang="pl-PL" sz="1200" b="1">
                <a:latin typeface="Times New Roman" pitchFamily="18" charset="0"/>
                <a:cs typeface="Times New Roman" pitchFamily="18" charset="0"/>
              </a:rPr>
              <a:t>H – wave heigh [ µm]</a:t>
            </a:r>
          </a:p>
        </p:txBody>
      </p:sp>
      <p:sp>
        <p:nvSpPr>
          <p:cNvPr id="10287" name="pole tekstowe 1"/>
          <p:cNvSpPr txBox="1">
            <a:spLocks noChangeArrowheads="1"/>
          </p:cNvSpPr>
          <p:nvPr/>
        </p:nvSpPr>
        <p:spPr bwMode="auto">
          <a:xfrm>
            <a:off x="5537200" y="1227138"/>
            <a:ext cx="3440113" cy="400050"/>
          </a:xfrm>
          <a:prstGeom prst="rect">
            <a:avLst/>
          </a:prstGeom>
          <a:solidFill>
            <a:schemeClr val="bg1"/>
          </a:solidFill>
          <a:ln w="9525">
            <a:noFill/>
            <a:miter lim="800000"/>
            <a:headEnd/>
            <a:tailEnd/>
          </a:ln>
        </p:spPr>
        <p:txBody>
          <a:bodyPr>
            <a:spAutoFit/>
          </a:bodyPr>
          <a:lstStyle/>
          <a:p>
            <a:pPr algn="ctr"/>
            <a:r>
              <a:rPr lang="pl-PL" altLang="pl-PL" sz="2000" b="1">
                <a:cs typeface="Arial" charset="0"/>
              </a:rPr>
              <a:t>Melt depth equivalent</a:t>
            </a:r>
            <a:endParaRPr lang="pl-PL" altLang="pl-PL" sz="2000">
              <a:cs typeface="Arial" charset="0"/>
            </a:endParaRPr>
          </a:p>
        </p:txBody>
      </p:sp>
      <p:pic>
        <p:nvPicPr>
          <p:cNvPr id="10288" name="Picture 48"/>
          <p:cNvPicPr>
            <a:picLocks noChangeAspect="1" noChangeArrowheads="1"/>
          </p:cNvPicPr>
          <p:nvPr/>
        </p:nvPicPr>
        <p:blipFill>
          <a:blip r:embed="rId5" cstate="print"/>
          <a:srcRect/>
          <a:stretch>
            <a:fillRect/>
          </a:stretch>
        </p:blipFill>
        <p:spPr bwMode="auto">
          <a:xfrm>
            <a:off x="155575" y="2997200"/>
            <a:ext cx="5435600" cy="354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a 7"/>
          <p:cNvGraphicFramePr>
            <a:graphicFrameLocks noGrp="1"/>
          </p:cNvGraphicFramePr>
          <p:nvPr/>
        </p:nvGraphicFramePr>
        <p:xfrm>
          <a:off x="3419475" y="2162175"/>
          <a:ext cx="5486400" cy="3714771"/>
        </p:xfrm>
        <a:graphic>
          <a:graphicData uri="http://schemas.openxmlformats.org/drawingml/2006/table">
            <a:tbl>
              <a:tblPr/>
              <a:tblGrid>
                <a:gridCol w="2005343"/>
                <a:gridCol w="94010"/>
                <a:gridCol w="854547"/>
                <a:gridCol w="807252"/>
                <a:gridCol w="900130"/>
                <a:gridCol w="825118"/>
              </a:tblGrid>
              <a:tr h="560827">
                <a:tc gridSpan="3">
                  <a:txBody>
                    <a:bodyPr/>
                    <a:lstStyle/>
                    <a:p>
                      <a:pPr algn="just">
                        <a:lnSpc>
                          <a:spcPct val="115000"/>
                        </a:lnSpc>
                        <a:spcAft>
                          <a:spcPts val="0"/>
                        </a:spcAft>
                      </a:pPr>
                      <a:endParaRPr lang="pl-PL" sz="1800" b="1" dirty="0">
                        <a:latin typeface="Times New Roman" pitchFamily="18" charset="0"/>
                        <a:ea typeface="Calibri"/>
                        <a:cs typeface="Times New Roman" pitchFamily="18" charset="0"/>
                      </a:endParaRPr>
                    </a:p>
                  </a:txBody>
                  <a:tcPr marL="68607" marR="68607"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pl-PL"/>
                    </a:p>
                  </a:txBody>
                  <a:tcPr/>
                </a:tc>
                <a:tc hMerge="1">
                  <a:txBody>
                    <a:bodyPr/>
                    <a:lstStyle/>
                    <a:p>
                      <a:endParaRPr lang="pl-PL"/>
                    </a:p>
                  </a:txBody>
                  <a:tcPr/>
                </a:tc>
                <a:tc gridSpan="3">
                  <a:txBody>
                    <a:bodyPr/>
                    <a:lstStyle/>
                    <a:p>
                      <a:pPr algn="ctr">
                        <a:lnSpc>
                          <a:spcPct val="115000"/>
                        </a:lnSpc>
                        <a:spcAft>
                          <a:spcPts val="0"/>
                        </a:spcAft>
                      </a:pPr>
                      <a:r>
                        <a:rPr lang="pl-PL" sz="1600" b="1" dirty="0" err="1" smtClean="0">
                          <a:latin typeface="Times New Roman" pitchFamily="18" charset="0"/>
                          <a:ea typeface="Calibri"/>
                          <a:cs typeface="Times New Roman" pitchFamily="18" charset="0"/>
                        </a:rPr>
                        <a:t>Clad</a:t>
                      </a:r>
                      <a:r>
                        <a:rPr lang="pl-PL" sz="1600" b="1" dirty="0" smtClean="0">
                          <a:latin typeface="Times New Roman" pitchFamily="18" charset="0"/>
                          <a:ea typeface="Calibri"/>
                          <a:cs typeface="Times New Roman" pitchFamily="18" charset="0"/>
                        </a:rPr>
                        <a:t> + </a:t>
                      </a:r>
                      <a:r>
                        <a:rPr lang="pl-PL" sz="1600" b="1" dirty="0" err="1" smtClean="0">
                          <a:latin typeface="Times New Roman" pitchFamily="18" charset="0"/>
                          <a:ea typeface="Calibri"/>
                          <a:cs typeface="Times New Roman" pitchFamily="18" charset="0"/>
                        </a:rPr>
                        <a:t>base</a:t>
                      </a:r>
                      <a:r>
                        <a:rPr lang="pl-PL" sz="1600" b="1" dirty="0" smtClean="0">
                          <a:latin typeface="Times New Roman" pitchFamily="18" charset="0"/>
                          <a:ea typeface="Calibri"/>
                          <a:cs typeface="Times New Roman" pitchFamily="18" charset="0"/>
                        </a:rPr>
                        <a:t> </a:t>
                      </a:r>
                      <a:r>
                        <a:rPr lang="pl-PL" sz="1600" b="1" dirty="0" err="1" smtClean="0">
                          <a:latin typeface="Times New Roman" pitchFamily="18" charset="0"/>
                          <a:ea typeface="Calibri"/>
                          <a:cs typeface="Times New Roman" pitchFamily="18" charset="0"/>
                        </a:rPr>
                        <a:t>material</a:t>
                      </a:r>
                      <a:endParaRPr lang="pl-PL" sz="1600" b="1" dirty="0">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r>
              <a:tr h="719988">
                <a:tc>
                  <a:txBody>
                    <a:bodyPr/>
                    <a:lstStyle/>
                    <a:p>
                      <a:pPr algn="just">
                        <a:lnSpc>
                          <a:spcPct val="115000"/>
                        </a:lnSpc>
                        <a:spcAft>
                          <a:spcPts val="0"/>
                        </a:spcAft>
                      </a:pPr>
                      <a:endParaRPr lang="pl-PL" sz="1800" b="1" dirty="0">
                        <a:latin typeface="Times New Roman" pitchFamily="18" charset="0"/>
                        <a:ea typeface="Calibri"/>
                        <a:cs typeface="Times New Roman" pitchFamily="18" charset="0"/>
                      </a:endParaRPr>
                    </a:p>
                  </a:txBody>
                  <a:tcPr marL="68607" marR="68607"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endParaRPr lang="pl-PL" sz="1800" b="1" dirty="0">
                        <a:latin typeface="Times New Roman" pitchFamily="18" charset="0"/>
                        <a:ea typeface="Calibri"/>
                        <a:cs typeface="Times New Roman" pitchFamily="18" charset="0"/>
                      </a:endParaRPr>
                    </a:p>
                  </a:txBody>
                  <a:tcPr marL="68607" marR="68607"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pl-PL"/>
                    </a:p>
                  </a:txBody>
                  <a:tcPr/>
                </a:tc>
                <a:tc gridSpan="3">
                  <a:txBody>
                    <a:bodyPr/>
                    <a:lstStyle/>
                    <a:p>
                      <a:pPr algn="ctr">
                        <a:lnSpc>
                          <a:spcPct val="115000"/>
                        </a:lnSpc>
                        <a:spcAft>
                          <a:spcPts val="0"/>
                        </a:spcAft>
                      </a:pPr>
                      <a:r>
                        <a:rPr lang="pl-PL" sz="1800" b="1" dirty="0">
                          <a:latin typeface="Times New Roman" pitchFamily="18" charset="0"/>
                          <a:ea typeface="Calibri"/>
                          <a:cs typeface="Times New Roman" pitchFamily="18" charset="0"/>
                        </a:rPr>
                        <a:t>Zr </a:t>
                      </a:r>
                      <a:r>
                        <a:rPr lang="pl-PL" sz="1800" b="1" dirty="0" smtClean="0">
                          <a:latin typeface="Times New Roman" pitchFamily="18" charset="0"/>
                          <a:ea typeface="Calibri"/>
                          <a:cs typeface="Times New Roman" pitchFamily="18" charset="0"/>
                        </a:rPr>
                        <a:t>700+ P355NL2 </a:t>
                      </a:r>
                    </a:p>
                    <a:p>
                      <a:pPr algn="ctr">
                        <a:lnSpc>
                          <a:spcPct val="115000"/>
                        </a:lnSpc>
                        <a:spcAft>
                          <a:spcPts val="0"/>
                        </a:spcAft>
                      </a:pPr>
                      <a:r>
                        <a:rPr lang="pl-PL" sz="1800" b="1" dirty="0" smtClean="0">
                          <a:latin typeface="Times New Roman" pitchFamily="18" charset="0"/>
                          <a:ea typeface="Calibri"/>
                          <a:cs typeface="Times New Roman" pitchFamily="18" charset="0"/>
                        </a:rPr>
                        <a:t>(</a:t>
                      </a:r>
                      <a:r>
                        <a:rPr lang="pl-PL" sz="1800" b="1" dirty="0">
                          <a:latin typeface="Times New Roman" pitchFamily="18" charset="0"/>
                          <a:ea typeface="Calibri"/>
                          <a:cs typeface="Times New Roman" pitchFamily="18" charset="0"/>
                        </a:rPr>
                        <a:t>3,175 mm)+ (20 mm)</a:t>
                      </a:r>
                    </a:p>
                  </a:txBody>
                  <a:tcPr marL="68607" marR="68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r>
              <a:tr h="359993">
                <a:tc gridSpan="3">
                  <a:txBody>
                    <a:bodyPr/>
                    <a:lstStyle/>
                    <a:p>
                      <a:pPr algn="ctr">
                        <a:lnSpc>
                          <a:spcPct val="115000"/>
                        </a:lnSpc>
                        <a:spcBef>
                          <a:spcPts val="300"/>
                        </a:spcBef>
                        <a:spcAft>
                          <a:spcPts val="300"/>
                        </a:spcAft>
                      </a:pPr>
                      <a:r>
                        <a:rPr lang="pl-PL" sz="1800" b="1" dirty="0" err="1" smtClean="0">
                          <a:latin typeface="Times New Roman" pitchFamily="18" charset="0"/>
                          <a:ea typeface="Calibri"/>
                          <a:cs typeface="Times New Roman" pitchFamily="18" charset="0"/>
                        </a:rPr>
                        <a:t>Plate</a:t>
                      </a:r>
                      <a:endParaRPr lang="pl-PL" sz="1800" b="1" dirty="0">
                        <a:latin typeface="Times New Roman" pitchFamily="18" charset="0"/>
                        <a:ea typeface="Calibri"/>
                        <a:cs typeface="Times New Roman" pitchFamily="18" charset="0"/>
                      </a:endParaRPr>
                    </a:p>
                  </a:txBody>
                  <a:tcPr marL="68607" marR="68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a:txBody>
                    <a:bodyPr/>
                    <a:lstStyle/>
                    <a:p>
                      <a:pPr algn="ctr">
                        <a:lnSpc>
                          <a:spcPct val="115000"/>
                        </a:lnSpc>
                        <a:spcBef>
                          <a:spcPts val="300"/>
                        </a:spcBef>
                        <a:spcAft>
                          <a:spcPts val="300"/>
                        </a:spcAft>
                      </a:pPr>
                      <a:r>
                        <a:rPr lang="pl-PL" sz="1800" b="1" dirty="0" smtClean="0">
                          <a:latin typeface="Times New Roman" pitchFamily="18" charset="0"/>
                          <a:ea typeface="Calibri"/>
                          <a:cs typeface="Times New Roman" pitchFamily="18" charset="0"/>
                        </a:rPr>
                        <a:t>V</a:t>
                      </a:r>
                      <a:r>
                        <a:rPr lang="pl-PL" sz="1800" b="1" baseline="-25000" dirty="0" smtClean="0">
                          <a:latin typeface="Times New Roman" pitchFamily="18" charset="0"/>
                          <a:ea typeface="Calibri"/>
                          <a:cs typeface="Times New Roman" pitchFamily="18" charset="0"/>
                        </a:rPr>
                        <a:t>D</a:t>
                      </a:r>
                      <a:endParaRPr lang="pl-PL" sz="1800" b="1" dirty="0">
                        <a:latin typeface="Times New Roman" pitchFamily="18" charset="0"/>
                        <a:ea typeface="Calibri"/>
                        <a:cs typeface="Times New Roman" pitchFamily="18" charset="0"/>
                      </a:endParaRPr>
                    </a:p>
                  </a:txBody>
                  <a:tcPr marL="68607" marR="68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300"/>
                        </a:spcBef>
                        <a:spcAft>
                          <a:spcPts val="300"/>
                        </a:spcAft>
                        <a:buClrTx/>
                        <a:buSzTx/>
                        <a:buFontTx/>
                        <a:buNone/>
                        <a:tabLst/>
                        <a:defRPr/>
                      </a:pPr>
                      <a:r>
                        <a:rPr lang="pl-PL" sz="1800" b="1" dirty="0" smtClean="0">
                          <a:latin typeface="Times New Roman" pitchFamily="18" charset="0"/>
                          <a:ea typeface="Calibri"/>
                          <a:cs typeface="Times New Roman" pitchFamily="18" charset="0"/>
                        </a:rPr>
                        <a:t>1,3</a:t>
                      </a:r>
                      <a:r>
                        <a:rPr lang="pl-PL" sz="1800" b="1" baseline="0" dirty="0" smtClean="0">
                          <a:latin typeface="Times New Roman" pitchFamily="18" charset="0"/>
                          <a:ea typeface="Calibri"/>
                          <a:cs typeface="Times New Roman" pitchFamily="18" charset="0"/>
                        </a:rPr>
                        <a:t> </a:t>
                      </a:r>
                      <a:r>
                        <a:rPr lang="pl-PL" sz="1800" b="1" dirty="0" smtClean="0">
                          <a:latin typeface="Times New Roman" pitchFamily="18" charset="0"/>
                          <a:ea typeface="Calibri"/>
                          <a:cs typeface="Times New Roman" pitchFamily="18" charset="0"/>
                        </a:rPr>
                        <a:t>V</a:t>
                      </a:r>
                      <a:r>
                        <a:rPr lang="pl-PL" sz="1800" b="1" baseline="-25000" dirty="0" smtClean="0">
                          <a:latin typeface="Times New Roman" pitchFamily="18" charset="0"/>
                          <a:ea typeface="Calibri"/>
                          <a:cs typeface="Times New Roman" pitchFamily="18" charset="0"/>
                        </a:rPr>
                        <a:t>D</a:t>
                      </a:r>
                      <a:endParaRPr lang="pl-PL" sz="1800" b="1" dirty="0" smtClean="0">
                        <a:latin typeface="Times New Roman" pitchFamily="18" charset="0"/>
                        <a:ea typeface="Calibri"/>
                        <a:cs typeface="Times New Roman" pitchFamily="18" charset="0"/>
                      </a:endParaRPr>
                    </a:p>
                  </a:txBody>
                  <a:tcPr marL="68607" marR="68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300"/>
                        </a:spcBef>
                        <a:spcAft>
                          <a:spcPts val="300"/>
                        </a:spcAft>
                        <a:buClrTx/>
                        <a:buSzTx/>
                        <a:buFontTx/>
                        <a:buNone/>
                        <a:tabLst/>
                        <a:defRPr/>
                      </a:pPr>
                      <a:r>
                        <a:rPr lang="pl-PL" sz="1800" b="1" dirty="0" smtClean="0">
                          <a:latin typeface="Times New Roman" pitchFamily="18" charset="0"/>
                          <a:ea typeface="Calibri"/>
                          <a:cs typeface="Times New Roman" pitchFamily="18" charset="0"/>
                        </a:rPr>
                        <a:t>1,6 V</a:t>
                      </a:r>
                      <a:r>
                        <a:rPr lang="pl-PL" sz="1800" b="1" baseline="-25000" dirty="0" smtClean="0">
                          <a:latin typeface="Times New Roman" pitchFamily="18" charset="0"/>
                          <a:ea typeface="Calibri"/>
                          <a:cs typeface="Times New Roman" pitchFamily="18" charset="0"/>
                        </a:rPr>
                        <a:t>D</a:t>
                      </a:r>
                      <a:endParaRPr lang="pl-PL" sz="1800" b="1" dirty="0" smtClean="0">
                        <a:latin typeface="Times New Roman" pitchFamily="18" charset="0"/>
                        <a:ea typeface="Calibri"/>
                        <a:cs typeface="Times New Roman" pitchFamily="18" charset="0"/>
                      </a:endParaRPr>
                    </a:p>
                  </a:txBody>
                  <a:tcPr marL="68607" marR="68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47">
                <a:tc rowSpan="2" gridSpan="2">
                  <a:txBody>
                    <a:bodyPr/>
                    <a:lstStyle/>
                    <a:p>
                      <a:pPr algn="ctr">
                        <a:lnSpc>
                          <a:spcPct val="115000"/>
                        </a:lnSpc>
                        <a:spcBef>
                          <a:spcPts val="300"/>
                        </a:spcBef>
                        <a:spcAft>
                          <a:spcPts val="300"/>
                        </a:spcAft>
                      </a:pPr>
                      <a:r>
                        <a:rPr lang="pl-PL" sz="1800" b="1" dirty="0" err="1" smtClean="0">
                          <a:latin typeface="Times New Roman" pitchFamily="18" charset="0"/>
                          <a:ea typeface="Calibri"/>
                          <a:cs typeface="Times New Roman" pitchFamily="18" charset="0"/>
                        </a:rPr>
                        <a:t>Shear</a:t>
                      </a:r>
                      <a:r>
                        <a:rPr lang="pl-PL" sz="1800" b="1" dirty="0" smtClean="0">
                          <a:latin typeface="Times New Roman" pitchFamily="18" charset="0"/>
                          <a:ea typeface="Calibri"/>
                          <a:cs typeface="Times New Roman" pitchFamily="18" charset="0"/>
                        </a:rPr>
                        <a:t> </a:t>
                      </a:r>
                      <a:r>
                        <a:rPr lang="pl-PL" sz="1800" b="1" dirty="0" err="1" smtClean="0">
                          <a:latin typeface="Times New Roman" pitchFamily="18" charset="0"/>
                          <a:ea typeface="Calibri"/>
                          <a:cs typeface="Times New Roman" pitchFamily="18" charset="0"/>
                        </a:rPr>
                        <a:t>strength</a:t>
                      </a:r>
                      <a:r>
                        <a:rPr lang="pl-PL" sz="1800" b="1" dirty="0" smtClean="0">
                          <a:latin typeface="Times New Roman" pitchFamily="18" charset="0"/>
                          <a:ea typeface="Calibri"/>
                          <a:cs typeface="Times New Roman" pitchFamily="18" charset="0"/>
                        </a:rPr>
                        <a:t> </a:t>
                      </a:r>
                      <a:r>
                        <a:rPr lang="pl-PL" sz="1800" b="1" dirty="0" err="1">
                          <a:latin typeface="Times New Roman" pitchFamily="18" charset="0"/>
                          <a:ea typeface="Calibri"/>
                          <a:cs typeface="Times New Roman" pitchFamily="18" charset="0"/>
                        </a:rPr>
                        <a:t>R</a:t>
                      </a:r>
                      <a:r>
                        <a:rPr lang="pl-PL" sz="1800" b="1" baseline="-25000" dirty="0" err="1">
                          <a:latin typeface="Times New Roman" pitchFamily="18" charset="0"/>
                          <a:ea typeface="Calibri"/>
                          <a:cs typeface="Times New Roman" pitchFamily="18" charset="0"/>
                        </a:rPr>
                        <a:t>s</a:t>
                      </a:r>
                      <a:endParaRPr lang="pl-PL" sz="1800" b="1" dirty="0">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a:lnSpc>
                          <a:spcPct val="115000"/>
                        </a:lnSpc>
                        <a:spcBef>
                          <a:spcPts val="300"/>
                        </a:spcBef>
                        <a:spcAft>
                          <a:spcPts val="300"/>
                        </a:spcAft>
                      </a:pPr>
                      <a:endParaRPr lang="pl-PL" sz="1800" b="1" dirty="0">
                        <a:latin typeface="Times New Roman" pitchFamily="18" charset="0"/>
                        <a:ea typeface="Calibri"/>
                        <a:cs typeface="Times New Roman" pitchFamily="18" charset="0"/>
                      </a:endParaRPr>
                    </a:p>
                  </a:txBody>
                  <a:tcPr marL="68599" marR="6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l-PL" sz="1800" b="1" dirty="0" err="1">
                          <a:latin typeface="Times New Roman" pitchFamily="18" charset="0"/>
                          <a:ea typeface="Calibri"/>
                          <a:cs typeface="Times New Roman" pitchFamily="18" charset="0"/>
                        </a:rPr>
                        <a:t>MPa</a:t>
                      </a:r>
                      <a:endParaRPr lang="pl-PL" sz="1800" b="1" dirty="0">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l-PL" sz="1800" b="1" dirty="0" smtClean="0">
                          <a:latin typeface="Times New Roman" pitchFamily="18" charset="0"/>
                          <a:ea typeface="Calibri"/>
                          <a:cs typeface="Times New Roman" pitchFamily="18" charset="0"/>
                        </a:rPr>
                        <a:t>351</a:t>
                      </a:r>
                      <a:endParaRPr lang="pl-PL" sz="1800" b="1" dirty="0">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300"/>
                        </a:spcBef>
                        <a:spcAft>
                          <a:spcPts val="300"/>
                        </a:spcAft>
                      </a:pPr>
                      <a:r>
                        <a:rPr lang="pl-PL" sz="1800" b="1" dirty="0" smtClean="0">
                          <a:latin typeface="Times New Roman" pitchFamily="18" charset="0"/>
                          <a:ea typeface="Calibri"/>
                          <a:cs typeface="Times New Roman" pitchFamily="18" charset="0"/>
                        </a:rPr>
                        <a:t>321</a:t>
                      </a:r>
                      <a:endParaRPr lang="pl-PL" sz="1800" b="1" dirty="0">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300"/>
                        </a:spcBef>
                        <a:spcAft>
                          <a:spcPts val="300"/>
                        </a:spcAft>
                      </a:pPr>
                      <a:r>
                        <a:rPr lang="pl-PL" sz="1800" b="1" dirty="0" smtClean="0">
                          <a:latin typeface="Times New Roman" pitchFamily="18" charset="0"/>
                          <a:ea typeface="Calibri"/>
                          <a:cs typeface="Times New Roman" pitchFamily="18" charset="0"/>
                        </a:rPr>
                        <a:t>281</a:t>
                      </a:r>
                      <a:endParaRPr lang="pl-PL" sz="1800" b="1" dirty="0">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59993">
                <a:tc gridSpan="2" vMerge="1">
                  <a:txBody>
                    <a:bodyPr/>
                    <a:lstStyle/>
                    <a:p>
                      <a:endParaRPr lang="pl-PL"/>
                    </a:p>
                  </a:txBody>
                  <a:tcPr/>
                </a:tc>
                <a:tc hMerge="1" vMerge="1">
                  <a:txBody>
                    <a:bodyPr/>
                    <a:lstStyle/>
                    <a:p>
                      <a:pPr algn="ctr">
                        <a:lnSpc>
                          <a:spcPct val="115000"/>
                        </a:lnSpc>
                        <a:spcBef>
                          <a:spcPts val="300"/>
                        </a:spcBef>
                        <a:spcAft>
                          <a:spcPts val="300"/>
                        </a:spcAft>
                      </a:pPr>
                      <a:endParaRPr lang="pl-PL" sz="1800" b="1" dirty="0">
                        <a:latin typeface="Times New Roman" pitchFamily="18" charset="0"/>
                        <a:ea typeface="Calibri"/>
                        <a:cs typeface="Times New Roman" pitchFamily="18" charset="0"/>
                      </a:endParaRPr>
                    </a:p>
                  </a:txBody>
                  <a:tcPr marL="68599" marR="6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l-PL" sz="1800" b="1" dirty="0" smtClean="0">
                          <a:latin typeface="Times New Roman" pitchFamily="18" charset="0"/>
                          <a:ea typeface="Calibri"/>
                          <a:cs typeface="Times New Roman" pitchFamily="18" charset="0"/>
                        </a:rPr>
                        <a:t>Place</a:t>
                      </a:r>
                      <a:endParaRPr lang="pl-PL" sz="1800" b="1" dirty="0">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l-PL" sz="1800" b="1">
                          <a:latin typeface="Times New Roman" pitchFamily="18" charset="0"/>
                          <a:ea typeface="Calibri"/>
                          <a:cs typeface="Times New Roman" pitchFamily="18" charset="0"/>
                        </a:rPr>
                        <a:t>Zr</a:t>
                      </a: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l-PL" sz="1800" b="1" dirty="0">
                          <a:latin typeface="Times New Roman" pitchFamily="18" charset="0"/>
                          <a:ea typeface="Calibri"/>
                          <a:cs typeface="Times New Roman" pitchFamily="18" charset="0"/>
                        </a:rPr>
                        <a:t>Zr</a:t>
                      </a: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l-PL" sz="1800" b="1" dirty="0" smtClean="0">
                          <a:latin typeface="Times New Roman" pitchFamily="18" charset="0"/>
                          <a:ea typeface="Calibri"/>
                          <a:cs typeface="Times New Roman" pitchFamily="18" charset="0"/>
                        </a:rPr>
                        <a:t>złącze</a:t>
                      </a:r>
                      <a:endParaRPr lang="pl-PL" sz="1800" b="1" dirty="0">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993">
                <a:tc rowSpan="2" gridSpan="2">
                  <a:txBody>
                    <a:bodyPr/>
                    <a:lstStyle/>
                    <a:p>
                      <a:pPr algn="ctr">
                        <a:lnSpc>
                          <a:spcPct val="115000"/>
                        </a:lnSpc>
                        <a:spcBef>
                          <a:spcPts val="300"/>
                        </a:spcBef>
                        <a:spcAft>
                          <a:spcPts val="300"/>
                        </a:spcAft>
                      </a:pPr>
                      <a:r>
                        <a:rPr lang="pl-PL" sz="1800" b="1" dirty="0" err="1" smtClean="0">
                          <a:latin typeface="Times New Roman" pitchFamily="18" charset="0"/>
                          <a:ea typeface="Calibri"/>
                          <a:cs typeface="Times New Roman" pitchFamily="18" charset="0"/>
                        </a:rPr>
                        <a:t>Peel</a:t>
                      </a:r>
                      <a:r>
                        <a:rPr lang="pl-PL" sz="1800" b="1" dirty="0" smtClean="0">
                          <a:latin typeface="Times New Roman" pitchFamily="18" charset="0"/>
                          <a:ea typeface="Calibri"/>
                          <a:cs typeface="Times New Roman" pitchFamily="18" charset="0"/>
                        </a:rPr>
                        <a:t> </a:t>
                      </a:r>
                      <a:r>
                        <a:rPr lang="pl-PL" sz="1800" b="1" dirty="0" err="1" smtClean="0">
                          <a:latin typeface="Times New Roman" pitchFamily="18" charset="0"/>
                          <a:ea typeface="Calibri"/>
                          <a:cs typeface="Times New Roman" pitchFamily="18" charset="0"/>
                        </a:rPr>
                        <a:t>off</a:t>
                      </a:r>
                      <a:r>
                        <a:rPr lang="pl-PL" sz="1800" b="1" dirty="0" smtClean="0">
                          <a:latin typeface="Times New Roman" pitchFamily="18" charset="0"/>
                          <a:ea typeface="Calibri"/>
                          <a:cs typeface="Times New Roman" pitchFamily="18" charset="0"/>
                        </a:rPr>
                        <a:t> </a:t>
                      </a:r>
                      <a:r>
                        <a:rPr lang="pl-PL" sz="1800" b="1" dirty="0" err="1" smtClean="0">
                          <a:latin typeface="Times New Roman" pitchFamily="18" charset="0"/>
                          <a:ea typeface="Calibri"/>
                          <a:cs typeface="Times New Roman" pitchFamily="18" charset="0"/>
                        </a:rPr>
                        <a:t>strength</a:t>
                      </a:r>
                      <a:r>
                        <a:rPr lang="pl-PL" sz="1800" b="1" dirty="0" smtClean="0">
                          <a:latin typeface="Times New Roman" pitchFamily="18" charset="0"/>
                          <a:ea typeface="Calibri"/>
                          <a:cs typeface="Times New Roman" pitchFamily="18" charset="0"/>
                        </a:rPr>
                        <a:t> </a:t>
                      </a:r>
                      <a:r>
                        <a:rPr lang="pl-PL" sz="1800" b="1" dirty="0">
                          <a:latin typeface="Times New Roman" pitchFamily="18" charset="0"/>
                          <a:ea typeface="Calibri"/>
                          <a:cs typeface="Times New Roman" pitchFamily="18" charset="0"/>
                        </a:rPr>
                        <a:t>R</a:t>
                      </a:r>
                      <a:r>
                        <a:rPr lang="pl-PL" sz="1800" b="1" baseline="-25000" dirty="0">
                          <a:latin typeface="Times New Roman" pitchFamily="18" charset="0"/>
                          <a:ea typeface="Calibri"/>
                          <a:cs typeface="Times New Roman" pitchFamily="18" charset="0"/>
                        </a:rPr>
                        <a:t>o</a:t>
                      </a:r>
                      <a:endParaRPr lang="pl-PL" sz="1800" b="1" dirty="0">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a:lnSpc>
                          <a:spcPct val="115000"/>
                        </a:lnSpc>
                        <a:spcBef>
                          <a:spcPts val="300"/>
                        </a:spcBef>
                        <a:spcAft>
                          <a:spcPts val="300"/>
                        </a:spcAft>
                      </a:pPr>
                      <a:endParaRPr lang="pl-PL" sz="1800" b="1" dirty="0">
                        <a:latin typeface="Times New Roman" pitchFamily="18" charset="0"/>
                        <a:ea typeface="Calibri"/>
                        <a:cs typeface="Times New Roman" pitchFamily="18" charset="0"/>
                      </a:endParaRPr>
                    </a:p>
                  </a:txBody>
                  <a:tcPr marL="68599" marR="6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l-PL" sz="1800" b="1" dirty="0" err="1" smtClean="0">
                          <a:latin typeface="Times New Roman" pitchFamily="18" charset="0"/>
                          <a:ea typeface="Calibri"/>
                          <a:cs typeface="Times New Roman" pitchFamily="18" charset="0"/>
                        </a:rPr>
                        <a:t>MPa</a:t>
                      </a:r>
                      <a:endParaRPr lang="pl-PL" sz="1800" b="1" dirty="0">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300"/>
                        </a:spcBef>
                        <a:spcAft>
                          <a:spcPts val="300"/>
                        </a:spcAft>
                      </a:pPr>
                      <a:r>
                        <a:rPr lang="pl-PL" sz="1800" b="1" kern="1200" dirty="0" smtClean="0">
                          <a:solidFill>
                            <a:schemeClr val="bg1"/>
                          </a:solidFill>
                          <a:latin typeface="Times New Roman" pitchFamily="18" charset="0"/>
                          <a:ea typeface="Calibri"/>
                          <a:cs typeface="Times New Roman" pitchFamily="18" charset="0"/>
                        </a:rPr>
                        <a:t>449</a:t>
                      </a:r>
                      <a:endParaRPr lang="pl-PL" sz="1800" b="1" kern="1200" dirty="0">
                        <a:solidFill>
                          <a:schemeClr val="bg1"/>
                        </a:solidFill>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algn="ctr" defTabSz="914400" rtl="0" eaLnBrk="1" latinLnBrk="0" hangingPunct="1">
                        <a:lnSpc>
                          <a:spcPct val="115000"/>
                        </a:lnSpc>
                        <a:spcBef>
                          <a:spcPts val="300"/>
                        </a:spcBef>
                        <a:spcAft>
                          <a:spcPts val="300"/>
                        </a:spcAft>
                      </a:pPr>
                      <a:r>
                        <a:rPr lang="pl-PL" sz="1800" b="1" kern="1200" dirty="0" smtClean="0">
                          <a:solidFill>
                            <a:schemeClr val="bg1"/>
                          </a:solidFill>
                          <a:latin typeface="Times New Roman" pitchFamily="18" charset="0"/>
                          <a:ea typeface="Calibri"/>
                          <a:cs typeface="Times New Roman" pitchFamily="18" charset="0"/>
                        </a:rPr>
                        <a:t>144</a:t>
                      </a:r>
                      <a:endParaRPr lang="pl-PL" sz="1800" b="1" kern="1200" dirty="0">
                        <a:solidFill>
                          <a:schemeClr val="bg1"/>
                        </a:solidFill>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algn="ctr" defTabSz="914400" rtl="0" eaLnBrk="1" latinLnBrk="0" hangingPunct="1">
                        <a:lnSpc>
                          <a:spcPct val="115000"/>
                        </a:lnSpc>
                        <a:spcBef>
                          <a:spcPts val="300"/>
                        </a:spcBef>
                        <a:spcAft>
                          <a:spcPts val="300"/>
                        </a:spcAft>
                      </a:pPr>
                      <a:r>
                        <a:rPr lang="pl-PL" sz="1800" b="1" kern="1200" dirty="0" smtClean="0">
                          <a:solidFill>
                            <a:schemeClr val="bg1"/>
                          </a:solidFill>
                          <a:latin typeface="Times New Roman" pitchFamily="18" charset="0"/>
                          <a:ea typeface="Calibri"/>
                          <a:cs typeface="Times New Roman" pitchFamily="18" charset="0"/>
                        </a:rPr>
                        <a:t>180</a:t>
                      </a:r>
                      <a:endParaRPr lang="pl-PL" sz="1800" b="1" kern="1200" dirty="0">
                        <a:solidFill>
                          <a:schemeClr val="bg1"/>
                        </a:solidFill>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r>
              <a:tr h="503991">
                <a:tc gridSpan="2" vMerge="1">
                  <a:txBody>
                    <a:bodyPr/>
                    <a:lstStyle/>
                    <a:p>
                      <a:endParaRPr lang="pl-PL"/>
                    </a:p>
                  </a:txBody>
                  <a:tcPr/>
                </a:tc>
                <a:tc hMerge="1" vMerge="1">
                  <a:txBody>
                    <a:bodyPr/>
                    <a:lstStyle/>
                    <a:p>
                      <a:pPr algn="ctr">
                        <a:lnSpc>
                          <a:spcPct val="115000"/>
                        </a:lnSpc>
                        <a:spcBef>
                          <a:spcPts val="300"/>
                        </a:spcBef>
                        <a:spcAft>
                          <a:spcPts val="300"/>
                        </a:spcAft>
                      </a:pPr>
                      <a:endParaRPr lang="pl-PL" sz="1800" b="1" dirty="0">
                        <a:latin typeface="Times New Roman" pitchFamily="18" charset="0"/>
                        <a:ea typeface="Calibri"/>
                        <a:cs typeface="Times New Roman" pitchFamily="18" charset="0"/>
                      </a:endParaRPr>
                    </a:p>
                  </a:txBody>
                  <a:tcPr marL="68599" marR="6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l-PL" sz="1800" b="1" dirty="0" smtClean="0">
                          <a:latin typeface="Times New Roman" pitchFamily="18" charset="0"/>
                          <a:ea typeface="Calibri"/>
                          <a:cs typeface="Times New Roman" pitchFamily="18" charset="0"/>
                        </a:rPr>
                        <a:t>Place</a:t>
                      </a:r>
                      <a:endParaRPr lang="pl-PL" sz="1800" b="1" dirty="0">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l-PL" sz="1800" b="1" dirty="0" smtClean="0">
                          <a:latin typeface="Times New Roman" pitchFamily="18" charset="0"/>
                          <a:ea typeface="Calibri"/>
                          <a:cs typeface="Times New Roman" pitchFamily="18" charset="0"/>
                        </a:rPr>
                        <a:t>Zr</a:t>
                      </a:r>
                      <a:endParaRPr lang="pl-PL" sz="1800" b="1" dirty="0">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l-PL" sz="1800" b="1" dirty="0" smtClean="0">
                          <a:latin typeface="Times New Roman" pitchFamily="18" charset="0"/>
                          <a:ea typeface="Calibri"/>
                          <a:cs typeface="Times New Roman" pitchFamily="18" charset="0"/>
                        </a:rPr>
                        <a:t>złącze</a:t>
                      </a:r>
                      <a:endParaRPr lang="pl-PL" sz="1800" b="1" dirty="0">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l-PL" sz="1800" b="1" smtClean="0">
                          <a:latin typeface="Times New Roman" pitchFamily="18" charset="0"/>
                          <a:ea typeface="Calibri"/>
                          <a:cs typeface="Times New Roman" pitchFamily="18" charset="0"/>
                        </a:rPr>
                        <a:t>złącze</a:t>
                      </a:r>
                      <a:endParaRPr lang="pl-PL" sz="1800" b="1" dirty="0">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518">
                <a:tc gridSpan="2">
                  <a:txBody>
                    <a:bodyPr/>
                    <a:lstStyle/>
                    <a:p>
                      <a:pPr marL="0" marR="0" indent="0" algn="ctr" defTabSz="914400" rtl="0" eaLnBrk="1" fontAlgn="auto" latinLnBrk="0" hangingPunct="1">
                        <a:lnSpc>
                          <a:spcPct val="115000"/>
                        </a:lnSpc>
                        <a:spcBef>
                          <a:spcPts val="300"/>
                        </a:spcBef>
                        <a:spcAft>
                          <a:spcPts val="300"/>
                        </a:spcAft>
                        <a:buClrTx/>
                        <a:buSzTx/>
                        <a:buFontTx/>
                        <a:buNone/>
                        <a:tabLst/>
                        <a:defRPr/>
                      </a:pPr>
                      <a:r>
                        <a:rPr lang="pl-PL" sz="1800" b="1" dirty="0" err="1" smtClean="0">
                          <a:latin typeface="Times New Roman" pitchFamily="18" charset="0"/>
                          <a:ea typeface="Calibri"/>
                          <a:cs typeface="Times New Roman" pitchFamily="18" charset="0"/>
                        </a:rPr>
                        <a:t>Tensile</a:t>
                      </a:r>
                      <a:r>
                        <a:rPr lang="pl-PL" sz="1800" b="1" baseline="0" dirty="0" smtClean="0">
                          <a:latin typeface="Times New Roman" pitchFamily="18" charset="0"/>
                          <a:ea typeface="Calibri"/>
                          <a:cs typeface="Times New Roman" pitchFamily="18" charset="0"/>
                        </a:rPr>
                        <a:t> </a:t>
                      </a:r>
                      <a:r>
                        <a:rPr lang="pl-PL" sz="1800" b="1" baseline="0" dirty="0" err="1" smtClean="0">
                          <a:latin typeface="Times New Roman" pitchFamily="18" charset="0"/>
                          <a:ea typeface="Calibri"/>
                          <a:cs typeface="Times New Roman" pitchFamily="18" charset="0"/>
                        </a:rPr>
                        <a:t>strength</a:t>
                      </a:r>
                      <a:r>
                        <a:rPr lang="pl-PL" sz="1800" b="1" dirty="0" smtClean="0">
                          <a:latin typeface="Times New Roman" pitchFamily="18" charset="0"/>
                          <a:ea typeface="Calibri"/>
                          <a:cs typeface="Times New Roman" pitchFamily="18" charset="0"/>
                        </a:rPr>
                        <a:t> </a:t>
                      </a:r>
                      <a:r>
                        <a:rPr lang="pl-PL" sz="1800" b="1" dirty="0" err="1" smtClean="0">
                          <a:latin typeface="Times New Roman" pitchFamily="18" charset="0"/>
                          <a:ea typeface="Calibri"/>
                          <a:cs typeface="Times New Roman" pitchFamily="18" charset="0"/>
                        </a:rPr>
                        <a:t>R</a:t>
                      </a:r>
                      <a:r>
                        <a:rPr lang="pl-PL" sz="1800" b="1" baseline="-25000" dirty="0" err="1" smtClean="0">
                          <a:latin typeface="Times New Roman" pitchFamily="18" charset="0"/>
                          <a:ea typeface="Calibri"/>
                          <a:cs typeface="Times New Roman" pitchFamily="18" charset="0"/>
                        </a:rPr>
                        <a:t>m</a:t>
                      </a:r>
                      <a:endParaRPr lang="pl-PL" sz="1800" b="1" dirty="0" smtClean="0">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15000"/>
                        </a:lnSpc>
                        <a:spcBef>
                          <a:spcPts val="300"/>
                        </a:spcBef>
                        <a:spcAft>
                          <a:spcPts val="300"/>
                        </a:spcAft>
                        <a:buClrTx/>
                        <a:buSzTx/>
                        <a:buFontTx/>
                        <a:buNone/>
                        <a:tabLst/>
                        <a:defRPr/>
                      </a:pPr>
                      <a:endParaRPr lang="pl-PL" sz="1800" b="1" dirty="0" smtClean="0">
                        <a:latin typeface="Times New Roman" pitchFamily="18" charset="0"/>
                        <a:ea typeface="Calibri"/>
                        <a:cs typeface="Times New Roman" pitchFamily="18" charset="0"/>
                      </a:endParaRPr>
                    </a:p>
                  </a:txBody>
                  <a:tcPr marL="68599" marR="685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300"/>
                        </a:spcBef>
                        <a:spcAft>
                          <a:spcPts val="300"/>
                        </a:spcAft>
                        <a:buClrTx/>
                        <a:buSzTx/>
                        <a:buFontTx/>
                        <a:buNone/>
                        <a:tabLst/>
                        <a:defRPr/>
                      </a:pPr>
                      <a:r>
                        <a:rPr lang="pl-PL" sz="1800" b="1" dirty="0" err="1" smtClean="0">
                          <a:latin typeface="Times New Roman" pitchFamily="18" charset="0"/>
                          <a:ea typeface="Calibri"/>
                          <a:cs typeface="Times New Roman" pitchFamily="18" charset="0"/>
                        </a:rPr>
                        <a:t>MPa</a:t>
                      </a:r>
                      <a:endParaRPr lang="pl-PL" sz="1800" b="1" dirty="0" smtClean="0">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pl-PL" sz="1800" b="1" dirty="0" smtClean="0">
                          <a:solidFill>
                            <a:schemeClr val="bg1"/>
                          </a:solidFill>
                          <a:latin typeface="Times New Roman" pitchFamily="18" charset="0"/>
                          <a:ea typeface="Calibri"/>
                          <a:cs typeface="Times New Roman" pitchFamily="18" charset="0"/>
                        </a:rPr>
                        <a:t>544</a:t>
                      </a:r>
                      <a:endParaRPr lang="pl-PL" sz="1800" b="1" dirty="0">
                        <a:solidFill>
                          <a:schemeClr val="bg1"/>
                        </a:solidFill>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Bef>
                          <a:spcPts val="300"/>
                        </a:spcBef>
                        <a:spcAft>
                          <a:spcPts val="300"/>
                        </a:spcAft>
                      </a:pPr>
                      <a:r>
                        <a:rPr lang="pl-PL" sz="1800" b="1" dirty="0" smtClean="0">
                          <a:solidFill>
                            <a:schemeClr val="bg1"/>
                          </a:solidFill>
                          <a:latin typeface="Times New Roman" pitchFamily="18" charset="0"/>
                          <a:ea typeface="Calibri"/>
                          <a:cs typeface="Times New Roman" pitchFamily="18" charset="0"/>
                        </a:rPr>
                        <a:t>563</a:t>
                      </a:r>
                      <a:endParaRPr lang="pl-PL" sz="1800" b="1" dirty="0">
                        <a:solidFill>
                          <a:schemeClr val="bg1"/>
                        </a:solidFill>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15000"/>
                        </a:lnSpc>
                        <a:spcBef>
                          <a:spcPts val="300"/>
                        </a:spcBef>
                        <a:spcAft>
                          <a:spcPts val="300"/>
                        </a:spcAft>
                      </a:pPr>
                      <a:r>
                        <a:rPr lang="pl-PL" sz="1800" b="1" dirty="0" smtClean="0">
                          <a:solidFill>
                            <a:schemeClr val="bg1"/>
                          </a:solidFill>
                          <a:latin typeface="Times New Roman" pitchFamily="18" charset="0"/>
                          <a:ea typeface="Calibri"/>
                          <a:cs typeface="Times New Roman" pitchFamily="18" charset="0"/>
                        </a:rPr>
                        <a:t>184</a:t>
                      </a:r>
                      <a:endParaRPr lang="pl-PL" sz="1800" b="1" dirty="0">
                        <a:solidFill>
                          <a:schemeClr val="bg1"/>
                        </a:solidFill>
                        <a:latin typeface="Times New Roman" pitchFamily="18" charset="0"/>
                        <a:ea typeface="Calibri"/>
                        <a:cs typeface="Times New Roman" pitchFamily="18" charset="0"/>
                      </a:endParaRPr>
                    </a:p>
                  </a:txBody>
                  <a:tcPr marL="68607" marR="68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bl>
          </a:graphicData>
        </a:graphic>
      </p:graphicFrame>
      <p:sp>
        <p:nvSpPr>
          <p:cNvPr id="11314" name="Tytuł 1"/>
          <p:cNvSpPr>
            <a:spLocks noGrp="1"/>
          </p:cNvSpPr>
          <p:nvPr>
            <p:ph type="title"/>
          </p:nvPr>
        </p:nvSpPr>
        <p:spPr>
          <a:xfrm>
            <a:off x="0" y="0"/>
            <a:ext cx="9180513" cy="642938"/>
          </a:xfrm>
        </p:spPr>
        <p:txBody>
          <a:bodyPr anchor="ctr"/>
          <a:lstStyle/>
          <a:p>
            <a:pPr algn="ctr" eaLnBrk="1" hangingPunct="1"/>
            <a:r>
              <a:rPr lang="pl-PL" altLang="pl-PL" sz="3200" u="sng" smtClean="0">
                <a:solidFill>
                  <a:srgbClr val="7030A0"/>
                </a:solidFill>
                <a:latin typeface="Times New Roman" pitchFamily="18" charset="0"/>
              </a:rPr>
              <a:t>Mechanical properties</a:t>
            </a:r>
          </a:p>
        </p:txBody>
      </p:sp>
      <p:sp>
        <p:nvSpPr>
          <p:cNvPr id="11315" name="Symbol zastępczy numeru slajdu 67"/>
          <p:cNvSpPr>
            <a:spLocks noGrp="1"/>
          </p:cNvSpPr>
          <p:nvPr>
            <p:ph type="sldNum" sz="quarter" idx="12"/>
          </p:nvPr>
        </p:nvSpPr>
        <p:spPr>
          <a:noFill/>
        </p:spPr>
        <p:txBody>
          <a:bodyPr/>
          <a:lstStyle/>
          <a:p>
            <a:fld id="{57AB3D23-3D1C-4A45-AF3E-7D12AA80F155}" type="slidenum">
              <a:rPr lang="pl-PL" altLang="en-US" smtClean="0"/>
              <a:pPr/>
              <a:t>9</a:t>
            </a:fld>
            <a:endParaRPr lang="pl-PL" altLang="en-US" smtClean="0"/>
          </a:p>
        </p:txBody>
      </p:sp>
      <p:pic>
        <p:nvPicPr>
          <p:cNvPr id="11316" name="Obraz 1"/>
          <p:cNvPicPr>
            <a:picLocks noChangeAspect="1"/>
          </p:cNvPicPr>
          <p:nvPr/>
        </p:nvPicPr>
        <p:blipFill>
          <a:blip r:embed="rId3" cstate="print"/>
          <a:srcRect/>
          <a:stretch>
            <a:fillRect/>
          </a:stretch>
        </p:blipFill>
        <p:spPr bwMode="auto">
          <a:xfrm>
            <a:off x="3817938" y="774700"/>
            <a:ext cx="2482850" cy="2481263"/>
          </a:xfrm>
          <a:prstGeom prst="rect">
            <a:avLst/>
          </a:prstGeom>
          <a:noFill/>
          <a:ln w="9525">
            <a:noFill/>
            <a:miter lim="800000"/>
            <a:headEnd/>
            <a:tailEnd/>
          </a:ln>
        </p:spPr>
      </p:pic>
      <p:pic>
        <p:nvPicPr>
          <p:cNvPr id="11317" name="Obraz 2"/>
          <p:cNvPicPr>
            <a:picLocks noChangeAspect="1"/>
          </p:cNvPicPr>
          <p:nvPr/>
        </p:nvPicPr>
        <p:blipFill>
          <a:blip r:embed="rId4" cstate="print"/>
          <a:srcRect/>
          <a:stretch>
            <a:fillRect/>
          </a:stretch>
        </p:blipFill>
        <p:spPr bwMode="auto">
          <a:xfrm>
            <a:off x="179388" y="820738"/>
            <a:ext cx="3346450" cy="2389187"/>
          </a:xfrm>
          <a:prstGeom prst="rect">
            <a:avLst/>
          </a:prstGeom>
          <a:noFill/>
          <a:ln w="9525">
            <a:noFill/>
            <a:miter lim="800000"/>
            <a:headEnd/>
            <a:tailEnd/>
          </a:ln>
        </p:spPr>
      </p:pic>
      <p:pic>
        <p:nvPicPr>
          <p:cNvPr id="11318" name="Obraz 8"/>
          <p:cNvPicPr>
            <a:picLocks noChangeAspect="1" noChangeArrowheads="1"/>
          </p:cNvPicPr>
          <p:nvPr/>
        </p:nvPicPr>
        <p:blipFill>
          <a:blip r:embed="rId5" cstate="print"/>
          <a:srcRect/>
          <a:stretch>
            <a:fillRect/>
          </a:stretch>
        </p:blipFill>
        <p:spPr bwMode="auto">
          <a:xfrm>
            <a:off x="179388" y="4005263"/>
            <a:ext cx="1770062" cy="1922462"/>
          </a:xfrm>
          <a:prstGeom prst="rect">
            <a:avLst/>
          </a:prstGeom>
          <a:noFill/>
          <a:ln w="9525">
            <a:noFill/>
            <a:miter lim="800000"/>
            <a:headEnd/>
            <a:tailEnd/>
          </a:ln>
        </p:spPr>
      </p:pic>
      <p:pic>
        <p:nvPicPr>
          <p:cNvPr id="11319" name="Obraz 9"/>
          <p:cNvPicPr>
            <a:picLocks noChangeAspect="1" noChangeArrowheads="1"/>
          </p:cNvPicPr>
          <p:nvPr/>
        </p:nvPicPr>
        <p:blipFill>
          <a:blip r:embed="rId6" cstate="print"/>
          <a:srcRect/>
          <a:stretch>
            <a:fillRect/>
          </a:stretch>
        </p:blipFill>
        <p:spPr bwMode="auto">
          <a:xfrm>
            <a:off x="2173288" y="3740150"/>
            <a:ext cx="909637" cy="2195513"/>
          </a:xfrm>
          <a:prstGeom prst="rect">
            <a:avLst/>
          </a:prstGeom>
          <a:noFill/>
          <a:ln w="9525">
            <a:noFill/>
            <a:miter lim="800000"/>
            <a:headEnd/>
            <a:tailEnd/>
          </a:ln>
        </p:spPr>
      </p:pic>
      <p:sp>
        <p:nvSpPr>
          <p:cNvPr id="9" name="Prostokąt 8"/>
          <p:cNvSpPr/>
          <p:nvPr/>
        </p:nvSpPr>
        <p:spPr>
          <a:xfrm>
            <a:off x="179388" y="3306763"/>
            <a:ext cx="2447925" cy="646112"/>
          </a:xfrm>
          <a:prstGeom prst="rect">
            <a:avLst/>
          </a:prstGeom>
          <a:ln>
            <a:solidFill>
              <a:schemeClr val="bg1">
                <a:lumMod val="85000"/>
              </a:schemeClr>
            </a:solidFill>
          </a:ln>
        </p:spPr>
        <p:txBody>
          <a:bodyPr>
            <a:spAutoFit/>
          </a:bodyPr>
          <a:lstStyle/>
          <a:p>
            <a:pPr>
              <a:defRPr/>
            </a:pPr>
            <a:r>
              <a:rPr lang="pl-PL" b="1" dirty="0">
                <a:latin typeface="Times New Roman" panose="02020603050405020304" pitchFamily="18" charset="0"/>
                <a:cs typeface="Times New Roman" panose="02020603050405020304" pitchFamily="18" charset="0"/>
              </a:rPr>
              <a:t>Rys. </a:t>
            </a:r>
            <a:r>
              <a:rPr lang="pl-PL" b="1" dirty="0" err="1">
                <a:latin typeface="Times New Roman" panose="02020603050405020304" pitchFamily="18" charset="0"/>
                <a:cs typeface="Times New Roman" panose="02020603050405020304" pitchFamily="18" charset="0"/>
              </a:rPr>
              <a:t>Shear</a:t>
            </a:r>
            <a:r>
              <a:rPr lang="pl-PL" b="1" dirty="0">
                <a:latin typeface="Times New Roman" panose="02020603050405020304" pitchFamily="18" charset="0"/>
                <a:cs typeface="Times New Roman" panose="02020603050405020304" pitchFamily="18" charset="0"/>
              </a:rPr>
              <a:t> test </a:t>
            </a:r>
            <a:r>
              <a:rPr lang="pl-PL" b="1" dirty="0" err="1">
                <a:latin typeface="Times New Roman" panose="02020603050405020304" pitchFamily="18" charset="0"/>
                <a:cs typeface="Times New Roman" panose="02020603050405020304" pitchFamily="18" charset="0"/>
              </a:rPr>
              <a:t>specimen</a:t>
            </a:r>
            <a:r>
              <a:rPr lang="pl-PL" b="1" dirty="0">
                <a:latin typeface="Times New Roman" panose="02020603050405020304" pitchFamily="18" charset="0"/>
                <a:cs typeface="Times New Roman" panose="02020603050405020304" pitchFamily="18" charset="0"/>
              </a:rPr>
              <a:t> - R</a:t>
            </a:r>
            <a:r>
              <a:rPr lang="pl-PL" b="1" baseline="-25000" dirty="0">
                <a:latin typeface="Times New Roman" panose="02020603050405020304" pitchFamily="18" charset="0"/>
                <a:cs typeface="Times New Roman" panose="02020603050405020304" pitchFamily="18" charset="0"/>
              </a:rPr>
              <a:t>S</a:t>
            </a:r>
            <a:endParaRPr lang="pl-PL" b="1" dirty="0">
              <a:latin typeface="Times New Roman" panose="02020603050405020304" pitchFamily="18" charset="0"/>
              <a:cs typeface="Times New Roman" panose="02020603050405020304" pitchFamily="18" charset="0"/>
            </a:endParaRPr>
          </a:p>
        </p:txBody>
      </p:sp>
      <p:sp>
        <p:nvSpPr>
          <p:cNvPr id="10" name="Prostokąt 9"/>
          <p:cNvSpPr/>
          <p:nvPr/>
        </p:nvSpPr>
        <p:spPr>
          <a:xfrm>
            <a:off x="179388" y="6261100"/>
            <a:ext cx="3240087" cy="369888"/>
          </a:xfrm>
          <a:prstGeom prst="rect">
            <a:avLst/>
          </a:prstGeom>
          <a:ln>
            <a:solidFill>
              <a:schemeClr val="bg1">
                <a:lumMod val="85000"/>
              </a:schemeClr>
            </a:solidFill>
          </a:ln>
        </p:spPr>
        <p:txBody>
          <a:bodyPr>
            <a:spAutoFit/>
          </a:bodyPr>
          <a:lstStyle/>
          <a:p>
            <a:pPr>
              <a:defRPr/>
            </a:pPr>
            <a:r>
              <a:rPr lang="pl-PL" b="1" dirty="0">
                <a:latin typeface="Times New Roman" panose="02020603050405020304" pitchFamily="18" charset="0"/>
                <a:cs typeface="Times New Roman" panose="02020603050405020304" pitchFamily="18" charset="0"/>
              </a:rPr>
              <a:t>Rys. </a:t>
            </a:r>
            <a:r>
              <a:rPr lang="pl-PL" b="1" dirty="0" err="1">
                <a:latin typeface="Times New Roman" panose="02020603050405020304" pitchFamily="18" charset="0"/>
                <a:cs typeface="Times New Roman" panose="02020603050405020304" pitchFamily="18" charset="0"/>
              </a:rPr>
              <a:t>Tensile</a:t>
            </a:r>
            <a:r>
              <a:rPr lang="pl-PL" b="1" dirty="0">
                <a:latin typeface="Times New Roman" panose="02020603050405020304" pitchFamily="18" charset="0"/>
                <a:cs typeface="Times New Roman" panose="02020603050405020304" pitchFamily="18" charset="0"/>
              </a:rPr>
              <a:t> test </a:t>
            </a:r>
            <a:r>
              <a:rPr lang="pl-PL" b="1" dirty="0" err="1">
                <a:latin typeface="Times New Roman" panose="02020603050405020304" pitchFamily="18" charset="0"/>
                <a:cs typeface="Times New Roman" panose="02020603050405020304" pitchFamily="18" charset="0"/>
              </a:rPr>
              <a:t>specimen</a:t>
            </a:r>
            <a:r>
              <a:rPr lang="pl-PL" b="1" dirty="0">
                <a:latin typeface="Times New Roman" panose="02020603050405020304" pitchFamily="18" charset="0"/>
                <a:cs typeface="Times New Roman" panose="02020603050405020304" pitchFamily="18" charset="0"/>
              </a:rPr>
              <a:t> </a:t>
            </a:r>
            <a:r>
              <a:rPr lang="pl-PL" b="1" dirty="0" err="1">
                <a:latin typeface="Times New Roman" panose="02020603050405020304" pitchFamily="18" charset="0"/>
                <a:cs typeface="Times New Roman" panose="02020603050405020304" pitchFamily="18" charset="0"/>
              </a:rPr>
              <a:t>R</a:t>
            </a:r>
            <a:r>
              <a:rPr lang="pl-PL" b="1" baseline="-25000" dirty="0" err="1">
                <a:latin typeface="Times New Roman" panose="02020603050405020304" pitchFamily="18" charset="0"/>
                <a:cs typeface="Times New Roman" panose="02020603050405020304" pitchFamily="18" charset="0"/>
              </a:rPr>
              <a:t>m</a:t>
            </a:r>
            <a:endParaRPr lang="pl-PL" b="1" dirty="0">
              <a:latin typeface="Times New Roman" panose="02020603050405020304" pitchFamily="18" charset="0"/>
              <a:cs typeface="Times New Roman" panose="02020603050405020304" pitchFamily="18" charset="0"/>
            </a:endParaRPr>
          </a:p>
        </p:txBody>
      </p:sp>
      <p:sp>
        <p:nvSpPr>
          <p:cNvPr id="11" name="Prostokąt 10"/>
          <p:cNvSpPr/>
          <p:nvPr/>
        </p:nvSpPr>
        <p:spPr>
          <a:xfrm>
            <a:off x="6067425" y="908050"/>
            <a:ext cx="2827338" cy="369888"/>
          </a:xfrm>
          <a:prstGeom prst="rect">
            <a:avLst/>
          </a:prstGeom>
          <a:ln>
            <a:solidFill>
              <a:schemeClr val="bg1">
                <a:lumMod val="85000"/>
              </a:schemeClr>
            </a:solidFill>
          </a:ln>
        </p:spPr>
        <p:txBody>
          <a:bodyPr>
            <a:spAutoFit/>
          </a:bodyPr>
          <a:lstStyle/>
          <a:p>
            <a:pPr>
              <a:defRPr/>
            </a:pPr>
            <a:r>
              <a:rPr lang="pl-PL" b="1" dirty="0">
                <a:latin typeface="Times New Roman" panose="02020603050405020304" pitchFamily="18" charset="0"/>
                <a:cs typeface="Times New Roman" panose="02020603050405020304" pitchFamily="18" charset="0"/>
              </a:rPr>
              <a:t>Fig. </a:t>
            </a:r>
            <a:r>
              <a:rPr lang="pl-PL" b="1" dirty="0" err="1">
                <a:latin typeface="Times New Roman" panose="02020603050405020304" pitchFamily="18" charset="0"/>
                <a:cs typeface="Times New Roman" panose="02020603050405020304" pitchFamily="18" charset="0"/>
              </a:rPr>
              <a:t>Peel</a:t>
            </a:r>
            <a:r>
              <a:rPr lang="pl-PL" b="1" dirty="0">
                <a:latin typeface="Times New Roman" panose="02020603050405020304" pitchFamily="18" charset="0"/>
                <a:cs typeface="Times New Roman" panose="02020603050405020304" pitchFamily="18" charset="0"/>
              </a:rPr>
              <a:t> </a:t>
            </a:r>
            <a:r>
              <a:rPr lang="pl-PL" b="1" dirty="0" err="1">
                <a:latin typeface="Times New Roman" panose="02020603050405020304" pitchFamily="18" charset="0"/>
                <a:cs typeface="Times New Roman" panose="02020603050405020304" pitchFamily="18" charset="0"/>
              </a:rPr>
              <a:t>off</a:t>
            </a:r>
            <a:r>
              <a:rPr lang="pl-PL" b="1" dirty="0">
                <a:latin typeface="Times New Roman" panose="02020603050405020304" pitchFamily="18" charset="0"/>
                <a:cs typeface="Times New Roman" panose="02020603050405020304" pitchFamily="18" charset="0"/>
              </a:rPr>
              <a:t> </a:t>
            </a:r>
            <a:r>
              <a:rPr lang="pl-PL" b="1" dirty="0" err="1">
                <a:latin typeface="Times New Roman" panose="02020603050405020304" pitchFamily="18" charset="0"/>
                <a:cs typeface="Times New Roman" panose="02020603050405020304" pitchFamily="18" charset="0"/>
              </a:rPr>
              <a:t>specimen</a:t>
            </a:r>
            <a:r>
              <a:rPr lang="pl-PL" b="1" dirty="0">
                <a:latin typeface="Times New Roman" panose="02020603050405020304" pitchFamily="18" charset="0"/>
                <a:cs typeface="Times New Roman" panose="02020603050405020304" pitchFamily="18" charset="0"/>
              </a:rPr>
              <a:t> -R</a:t>
            </a:r>
            <a:r>
              <a:rPr lang="pl-PL" b="1" baseline="-25000" dirty="0">
                <a:latin typeface="Times New Roman" panose="02020603050405020304" pitchFamily="18" charset="0"/>
                <a:cs typeface="Times New Roman" panose="02020603050405020304" pitchFamily="18" charset="0"/>
              </a:rPr>
              <a:t>O</a:t>
            </a:r>
            <a:endParaRPr lang="pl-PL" b="1" dirty="0">
              <a:latin typeface="Times New Roman" panose="02020603050405020304" pitchFamily="18" charset="0"/>
              <a:cs typeface="Times New Roman" panose="02020603050405020304" pitchFamily="18" charset="0"/>
            </a:endParaRPr>
          </a:p>
        </p:txBody>
      </p:sp>
      <p:sp>
        <p:nvSpPr>
          <p:cNvPr id="2" name="Prostokąt 1"/>
          <p:cNvSpPr/>
          <p:nvPr/>
        </p:nvSpPr>
        <p:spPr>
          <a:xfrm>
            <a:off x="3563938" y="6122988"/>
            <a:ext cx="5327650" cy="369887"/>
          </a:xfrm>
          <a:prstGeom prst="rect">
            <a:avLst/>
          </a:prstGeom>
          <a:solidFill>
            <a:schemeClr val="bg1"/>
          </a:solidFill>
          <a:ln>
            <a:solidFill>
              <a:schemeClr val="bg1">
                <a:lumMod val="85000"/>
              </a:schemeClr>
            </a:solidFill>
          </a:ln>
        </p:spPr>
        <p:txBody>
          <a:bodyPr>
            <a:spAutoFit/>
          </a:bodyPr>
          <a:lstStyle/>
          <a:p>
            <a:pPr>
              <a:defRPr/>
            </a:pPr>
            <a:r>
              <a:rPr lang="pl-PL" b="1" dirty="0">
                <a:latin typeface="Times New Roman" panose="02020603050405020304" pitchFamily="18" charset="0"/>
                <a:cs typeface="Times New Roman" panose="02020603050405020304" pitchFamily="18" charset="0"/>
              </a:rPr>
              <a:t>Tab. </a:t>
            </a:r>
            <a:r>
              <a:rPr lang="pl-PL" b="1" dirty="0" err="1">
                <a:latin typeface="Times New Roman" panose="02020603050405020304" pitchFamily="18" charset="0"/>
                <a:cs typeface="Times New Roman" panose="02020603050405020304" pitchFamily="18" charset="0"/>
              </a:rPr>
              <a:t>Mechanical</a:t>
            </a:r>
            <a:r>
              <a:rPr lang="pl-PL" b="1" dirty="0">
                <a:latin typeface="Times New Roman" panose="02020603050405020304" pitchFamily="18" charset="0"/>
                <a:cs typeface="Times New Roman" panose="02020603050405020304" pitchFamily="18" charset="0"/>
              </a:rPr>
              <a:t> </a:t>
            </a:r>
            <a:r>
              <a:rPr lang="pl-PL" b="1" dirty="0" err="1">
                <a:latin typeface="Times New Roman" panose="02020603050405020304" pitchFamily="18" charset="0"/>
                <a:cs typeface="Times New Roman" panose="02020603050405020304" pitchFamily="18" charset="0"/>
              </a:rPr>
              <a:t>properties</a:t>
            </a:r>
            <a:r>
              <a:rPr lang="pl-PL" b="1" dirty="0">
                <a:latin typeface="Times New Roman" panose="02020603050405020304" pitchFamily="18" charset="0"/>
                <a:cs typeface="Times New Roman" panose="02020603050405020304" pitchFamily="18" charset="0"/>
              </a:rPr>
              <a:t> of </a:t>
            </a:r>
            <a:r>
              <a:rPr lang="pl-PL" b="1" dirty="0" err="1">
                <a:latin typeface="Times New Roman" panose="02020603050405020304" pitchFamily="18" charset="0"/>
                <a:cs typeface="Times New Roman" panose="02020603050405020304" pitchFamily="18" charset="0"/>
              </a:rPr>
              <a:t>claddings</a:t>
            </a:r>
            <a:r>
              <a:rPr lang="pl-PL" b="1" dirty="0">
                <a:latin typeface="Times New Roman" panose="02020603050405020304" pitchFamily="18" charset="0"/>
                <a:cs typeface="Times New Roman" panose="02020603050405020304" pitchFamily="18" charset="0"/>
              </a:rPr>
              <a:t> </a:t>
            </a:r>
            <a:r>
              <a:rPr lang="pl-PL" b="1" dirty="0" err="1">
                <a:latin typeface="Times New Roman" panose="02020603050405020304" pitchFamily="18" charset="0"/>
                <a:cs typeface="Times New Roman" panose="02020603050405020304" pitchFamily="18" charset="0"/>
              </a:rPr>
              <a:t>after</a:t>
            </a:r>
            <a:r>
              <a:rPr lang="pl-PL" b="1" dirty="0">
                <a:latin typeface="Times New Roman" panose="02020603050405020304" pitchFamily="18" charset="0"/>
                <a:cs typeface="Times New Roman" panose="02020603050405020304" pitchFamily="18" charset="0"/>
              </a:rPr>
              <a:t> </a:t>
            </a:r>
            <a:r>
              <a:rPr lang="pl-PL" b="1" dirty="0" err="1">
                <a:latin typeface="Times New Roman" panose="02020603050405020304" pitchFamily="18" charset="0"/>
                <a:cs typeface="Times New Roman" panose="02020603050405020304" pitchFamily="18" charset="0"/>
              </a:rPr>
              <a:t>joinig</a:t>
            </a:r>
            <a:endParaRPr lang="pl-PL"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eć">
  <a:themeElements>
    <a:clrScheme name="Sieć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Sieć">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eć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Sieć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Sieć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Sieć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Sieć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Sieć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Sieć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Sieć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Sieć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Sieć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5815</TotalTime>
  <Words>3301</Words>
  <Application>Microsoft Office PowerPoint</Application>
  <PresentationFormat>Pokaz na ekranie (4:3)</PresentationFormat>
  <Paragraphs>298</Paragraphs>
  <Slides>19</Slides>
  <Notes>19</Notes>
  <HiddenSlides>1</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Sieć</vt:lpstr>
      <vt:lpstr>              THE EFFECT OF HEAT TREATMENT ON THE PROPERTIES OF ZIRCONIUM - CARBON STEEL BIMETAL PRODUCED BY EXPLOSION WELDING</vt:lpstr>
      <vt:lpstr>Presentation plan</vt:lpstr>
      <vt:lpstr>Explosive cladding</vt:lpstr>
      <vt:lpstr>Cladding processing operations</vt:lpstr>
      <vt:lpstr>Aim of the study</vt:lpstr>
      <vt:lpstr>Research material</vt:lpstr>
      <vt:lpstr>Research material</vt:lpstr>
      <vt:lpstr>The interface parameters for different VD</vt:lpstr>
      <vt:lpstr>Mechanical properties</vt:lpstr>
      <vt:lpstr>The selection of heat treatment parameters</vt:lpstr>
      <vt:lpstr>The selection of heat treatment parameters</vt:lpstr>
      <vt:lpstr>The selection of heat treatment parameters</vt:lpstr>
      <vt:lpstr>Testing of mechanical properties</vt:lpstr>
      <vt:lpstr> Strengthtening in bond zone - (microhardness HV0,05 )</vt:lpstr>
      <vt:lpstr>Strengthening in bond zone - (microhardness HV0,05 )</vt:lpstr>
      <vt:lpstr>Microstructular analysis</vt:lpstr>
      <vt:lpstr>Summation</vt:lpstr>
      <vt:lpstr>Summation</vt:lpstr>
      <vt:lpstr>Thank your for your attention</vt:lpstr>
    </vt:vector>
  </TitlesOfParts>
  <Company>PO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Analiza zmienności wybranych właściwości cyklicznych w zależności od temperatury badania</dc:title>
  <dc:creator>Marta Kurek</dc:creator>
  <cp:lastModifiedBy>malutki</cp:lastModifiedBy>
  <cp:revision>432</cp:revision>
  <cp:lastPrinted>2013-03-05T10:23:09Z</cp:lastPrinted>
  <dcterms:created xsi:type="dcterms:W3CDTF">2010-10-03T19:25:33Z</dcterms:created>
  <dcterms:modified xsi:type="dcterms:W3CDTF">2014-05-27T08:41:27Z</dcterms:modified>
</cp:coreProperties>
</file>